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9" r:id="rId4"/>
    <p:sldId id="349" r:id="rId5"/>
    <p:sldId id="292" r:id="rId6"/>
    <p:sldId id="293" r:id="rId7"/>
    <p:sldId id="294" r:id="rId8"/>
    <p:sldId id="264" r:id="rId9"/>
    <p:sldId id="370" r:id="rId10"/>
    <p:sldId id="275" r:id="rId11"/>
    <p:sldId id="276" r:id="rId12"/>
    <p:sldId id="277" r:id="rId13"/>
    <p:sldId id="310" r:id="rId14"/>
    <p:sldId id="369" r:id="rId15"/>
    <p:sldId id="302" r:id="rId16"/>
    <p:sldId id="309" r:id="rId17"/>
    <p:sldId id="368" r:id="rId18"/>
    <p:sldId id="299" r:id="rId19"/>
    <p:sldId id="372" r:id="rId20"/>
    <p:sldId id="286" r:id="rId21"/>
    <p:sldId id="367" r:id="rId22"/>
    <p:sldId id="347" r:id="rId23"/>
    <p:sldId id="373" r:id="rId24"/>
    <p:sldId id="375" r:id="rId25"/>
    <p:sldId id="376" r:id="rId26"/>
    <p:sldId id="377" r:id="rId27"/>
    <p:sldId id="378" r:id="rId28"/>
    <p:sldId id="359" r:id="rId29"/>
    <p:sldId id="380" r:id="rId30"/>
    <p:sldId id="326" r:id="rId31"/>
  </p:sldIdLst>
  <p:sldSz cx="12192000" cy="6858000"/>
  <p:notesSz cx="6858000" cy="9144000"/>
  <p:defaultTextStyle>
    <a:defPPr>
      <a:defRPr lang="zh-CN"/>
    </a:defPPr>
    <a:lvl1pPr marL="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F5597"/>
    <a:srgbClr val="FCF300"/>
    <a:srgbClr val="EAFF64"/>
    <a:srgbClr val="EF8136"/>
    <a:srgbClr val="EE8137"/>
    <a:srgbClr val="C55A11"/>
    <a:srgbClr val="A2A2A2"/>
    <a:srgbClr val="EBE9DC"/>
    <a:srgbClr val="5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45680A-BDCA-4C35-8BA7-BF142FE37D77}" v="107" dt="2025-06-29T09:35:42.2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7" autoAdjust="0"/>
    <p:restoredTop sz="87075" autoAdjust="0"/>
  </p:normalViewPr>
  <p:slideViewPr>
    <p:cSldViewPr snapToGrid="0">
      <p:cViewPr varScale="1">
        <p:scale>
          <a:sx n="94" d="100"/>
          <a:sy n="94" d="100"/>
        </p:scale>
        <p:origin x="208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cee bear" userId="6e885bc73ac153b3" providerId="LiveId" clId="{B245680A-BDCA-4C35-8BA7-BF142FE37D77}"/>
    <pc:docChg chg="undo custSel addSld delSld modSld sldOrd">
      <pc:chgData name="icee bear" userId="6e885bc73ac153b3" providerId="LiveId" clId="{B245680A-BDCA-4C35-8BA7-BF142FE37D77}" dt="2025-06-29T09:39:48.085" v="555" actId="1076"/>
      <pc:docMkLst>
        <pc:docMk/>
      </pc:docMkLst>
      <pc:sldChg chg="addSp modSp mod">
        <pc:chgData name="icee bear" userId="6e885bc73ac153b3" providerId="LiveId" clId="{B245680A-BDCA-4C35-8BA7-BF142FE37D77}" dt="2025-06-29T09:08:43.471" v="114"/>
        <pc:sldMkLst>
          <pc:docMk/>
          <pc:sldMk cId="3483192455" sldId="264"/>
        </pc:sldMkLst>
        <pc:spChg chg="mod">
          <ac:chgData name="icee bear" userId="6e885bc73ac153b3" providerId="LiveId" clId="{B245680A-BDCA-4C35-8BA7-BF142FE37D77}" dt="2025-06-29T09:07:59.506" v="100" actId="1076"/>
          <ac:spMkLst>
            <pc:docMk/>
            <pc:sldMk cId="3483192455" sldId="264"/>
            <ac:spMk id="2" creationId="{4493438A-4D46-488C-8D25-527200604AD8}"/>
          </ac:spMkLst>
        </pc:spChg>
        <pc:spChg chg="add mod">
          <ac:chgData name="icee bear" userId="6e885bc73ac153b3" providerId="LiveId" clId="{B245680A-BDCA-4C35-8BA7-BF142FE37D77}" dt="2025-06-29T09:08:43.471" v="114"/>
          <ac:spMkLst>
            <pc:docMk/>
            <pc:sldMk cId="3483192455" sldId="264"/>
            <ac:spMk id="10" creationId="{CE00E84F-1D4E-3C02-8E67-3B985E200DF5}"/>
          </ac:spMkLst>
        </pc:spChg>
        <pc:picChg chg="mod">
          <ac:chgData name="icee bear" userId="6e885bc73ac153b3" providerId="LiveId" clId="{B245680A-BDCA-4C35-8BA7-BF142FE37D77}" dt="2025-06-29T09:07:56.218" v="99" actId="1076"/>
          <ac:picMkLst>
            <pc:docMk/>
            <pc:sldMk cId="3483192455" sldId="264"/>
            <ac:picMk id="3" creationId="{CA83824A-2E31-46AA-BBB0-787377064FD5}"/>
          </ac:picMkLst>
        </pc:picChg>
      </pc:sldChg>
      <pc:sldChg chg="del">
        <pc:chgData name="icee bear" userId="6e885bc73ac153b3" providerId="LiveId" clId="{B245680A-BDCA-4C35-8BA7-BF142FE37D77}" dt="2025-06-29T09:04:23.142" v="3" actId="2696"/>
        <pc:sldMkLst>
          <pc:docMk/>
          <pc:sldMk cId="590668963" sldId="284"/>
        </pc:sldMkLst>
      </pc:sldChg>
      <pc:sldChg chg="addSp delSp modSp del mod ord">
        <pc:chgData name="icee bear" userId="6e885bc73ac153b3" providerId="LiveId" clId="{B245680A-BDCA-4C35-8BA7-BF142FE37D77}" dt="2025-06-29T09:23:55.755" v="294" actId="47"/>
        <pc:sldMkLst>
          <pc:docMk/>
          <pc:sldMk cId="2994196512" sldId="285"/>
        </pc:sldMkLst>
        <pc:spChg chg="del mod">
          <ac:chgData name="icee bear" userId="6e885bc73ac153b3" providerId="LiveId" clId="{B245680A-BDCA-4C35-8BA7-BF142FE37D77}" dt="2025-06-29T09:23:39.088" v="293" actId="478"/>
          <ac:spMkLst>
            <pc:docMk/>
            <pc:sldMk cId="2994196512" sldId="285"/>
            <ac:spMk id="3" creationId="{E232FCA3-26E5-40B5-8E13-7A4315F93672}"/>
          </ac:spMkLst>
        </pc:spChg>
        <pc:spChg chg="mod">
          <ac:chgData name="icee bear" userId="6e885bc73ac153b3" providerId="LiveId" clId="{B245680A-BDCA-4C35-8BA7-BF142FE37D77}" dt="2025-06-29T09:12:51.078" v="115" actId="1076"/>
          <ac:spMkLst>
            <pc:docMk/>
            <pc:sldMk cId="2994196512" sldId="285"/>
            <ac:spMk id="5" creationId="{4134722F-7DA0-4A2B-960C-57F8718C2A9D}"/>
          </ac:spMkLst>
        </pc:spChg>
        <pc:spChg chg="add mod">
          <ac:chgData name="icee bear" userId="6e885bc73ac153b3" providerId="LiveId" clId="{B245680A-BDCA-4C35-8BA7-BF142FE37D77}" dt="2025-06-29T09:15:47.486" v="243" actId="1076"/>
          <ac:spMkLst>
            <pc:docMk/>
            <pc:sldMk cId="2994196512" sldId="285"/>
            <ac:spMk id="9" creationId="{07F52C01-01DF-0904-A946-CA884CF42D27}"/>
          </ac:spMkLst>
        </pc:spChg>
        <pc:spChg chg="add mod">
          <ac:chgData name="icee bear" userId="6e885bc73ac153b3" providerId="LiveId" clId="{B245680A-BDCA-4C35-8BA7-BF142FE37D77}" dt="2025-06-29T09:15:47.806" v="244"/>
          <ac:spMkLst>
            <pc:docMk/>
            <pc:sldMk cId="2994196512" sldId="285"/>
            <ac:spMk id="10" creationId="{084E09C3-482C-9494-06A4-DE52115F096A}"/>
          </ac:spMkLst>
        </pc:spChg>
        <pc:spChg chg="add mod">
          <ac:chgData name="icee bear" userId="6e885bc73ac153b3" providerId="LiveId" clId="{B245680A-BDCA-4C35-8BA7-BF142FE37D77}" dt="2025-06-29T09:15:47.806" v="244"/>
          <ac:spMkLst>
            <pc:docMk/>
            <pc:sldMk cId="2994196512" sldId="285"/>
            <ac:spMk id="11" creationId="{EEBC3247-09C1-638B-2C55-10DABAA34E67}"/>
          </ac:spMkLst>
        </pc:spChg>
        <pc:spChg chg="add mod">
          <ac:chgData name="icee bear" userId="6e885bc73ac153b3" providerId="LiveId" clId="{B245680A-BDCA-4C35-8BA7-BF142FE37D77}" dt="2025-06-29T09:15:47.806" v="244"/>
          <ac:spMkLst>
            <pc:docMk/>
            <pc:sldMk cId="2994196512" sldId="285"/>
            <ac:spMk id="12" creationId="{17C3F6A6-2BF1-80E7-4270-D2161671B5E5}"/>
          </ac:spMkLst>
        </pc:spChg>
        <pc:picChg chg="ord">
          <ac:chgData name="icee bear" userId="6e885bc73ac153b3" providerId="LiveId" clId="{B245680A-BDCA-4C35-8BA7-BF142FE37D77}" dt="2025-06-29T09:15:50.326" v="245" actId="166"/>
          <ac:picMkLst>
            <pc:docMk/>
            <pc:sldMk cId="2994196512" sldId="285"/>
            <ac:picMk id="6" creationId="{77BA5A44-9230-420D-BB64-58337BA69DDB}"/>
          </ac:picMkLst>
        </pc:picChg>
      </pc:sldChg>
      <pc:sldChg chg="addSp delSp modSp add mod">
        <pc:chgData name="icee bear" userId="6e885bc73ac153b3" providerId="LiveId" clId="{B245680A-BDCA-4C35-8BA7-BF142FE37D77}" dt="2025-06-29T09:07:42.548" v="98" actId="1076"/>
        <pc:sldMkLst>
          <pc:docMk/>
          <pc:sldMk cId="3550898654" sldId="286"/>
        </pc:sldMkLst>
        <pc:spChg chg="mod">
          <ac:chgData name="icee bear" userId="6e885bc73ac153b3" providerId="LiveId" clId="{B245680A-BDCA-4C35-8BA7-BF142FE37D77}" dt="2025-06-29T09:05:31.985" v="31" actId="1076"/>
          <ac:spMkLst>
            <pc:docMk/>
            <pc:sldMk cId="3550898654" sldId="286"/>
            <ac:spMk id="3" creationId="{00000000-0000-0000-0000-000000000000}"/>
          </ac:spMkLst>
        </pc:spChg>
        <pc:spChg chg="mod">
          <ac:chgData name="icee bear" userId="6e885bc73ac153b3" providerId="LiveId" clId="{B245680A-BDCA-4C35-8BA7-BF142FE37D77}" dt="2025-06-29T09:05:25.335" v="30" actId="20577"/>
          <ac:spMkLst>
            <pc:docMk/>
            <pc:sldMk cId="3550898654" sldId="286"/>
            <ac:spMk id="16" creationId="{00000000-0000-0000-0000-000000000000}"/>
          </ac:spMkLst>
        </pc:spChg>
        <pc:spChg chg="add del mod">
          <ac:chgData name="icee bear" userId="6e885bc73ac153b3" providerId="LiveId" clId="{B245680A-BDCA-4C35-8BA7-BF142FE37D77}" dt="2025-06-29T09:07:37.376" v="97" actId="478"/>
          <ac:spMkLst>
            <pc:docMk/>
            <pc:sldMk cId="3550898654" sldId="286"/>
            <ac:spMk id="32" creationId="{81FC72AF-BB8B-C653-6EAD-A7D6B4F6A131}"/>
          </ac:spMkLst>
        </pc:spChg>
        <pc:spChg chg="mod">
          <ac:chgData name="icee bear" userId="6e885bc73ac153b3" providerId="LiveId" clId="{B245680A-BDCA-4C35-8BA7-BF142FE37D77}" dt="2025-06-29T09:05:33.915" v="32" actId="1076"/>
          <ac:spMkLst>
            <pc:docMk/>
            <pc:sldMk cId="3550898654" sldId="286"/>
            <ac:spMk id="33" creationId="{00000000-0000-0000-0000-000000000000}"/>
          </ac:spMkLst>
        </pc:spChg>
        <pc:spChg chg="add mod">
          <ac:chgData name="icee bear" userId="6e885bc73ac153b3" providerId="LiveId" clId="{B245680A-BDCA-4C35-8BA7-BF142FE37D77}" dt="2025-06-29T09:07:42.548" v="98" actId="1076"/>
          <ac:spMkLst>
            <pc:docMk/>
            <pc:sldMk cId="3550898654" sldId="286"/>
            <ac:spMk id="34" creationId="{6253355E-A394-C722-8F17-425B192D76E0}"/>
          </ac:spMkLst>
        </pc:spChg>
        <pc:spChg chg="mod">
          <ac:chgData name="icee bear" userId="6e885bc73ac153b3" providerId="LiveId" clId="{B245680A-BDCA-4C35-8BA7-BF142FE37D77}" dt="2025-06-29T09:04:52.009" v="4" actId="1076"/>
          <ac:spMkLst>
            <pc:docMk/>
            <pc:sldMk cId="3550898654" sldId="286"/>
            <ac:spMk id="42" creationId="{00000000-0000-0000-0000-000000000000}"/>
          </ac:spMkLst>
        </pc:spChg>
        <pc:picChg chg="mod">
          <ac:chgData name="icee bear" userId="6e885bc73ac153b3" providerId="LiveId" clId="{B245680A-BDCA-4C35-8BA7-BF142FE37D77}" dt="2025-06-29T09:07:23.596" v="64" actId="1076"/>
          <ac:picMkLst>
            <pc:docMk/>
            <pc:sldMk cId="3550898654" sldId="286"/>
            <ac:picMk id="6" creationId="{00000000-0000-0000-0000-000000000000}"/>
          </ac:picMkLst>
        </pc:picChg>
      </pc:sldChg>
      <pc:sldChg chg="modSp mod">
        <pc:chgData name="icee bear" userId="6e885bc73ac153b3" providerId="LiveId" clId="{B245680A-BDCA-4C35-8BA7-BF142FE37D77}" dt="2025-06-29T09:01:20.695" v="0" actId="947"/>
        <pc:sldMkLst>
          <pc:docMk/>
          <pc:sldMk cId="3216555512" sldId="299"/>
        </pc:sldMkLst>
        <pc:spChg chg="mod">
          <ac:chgData name="icee bear" userId="6e885bc73ac153b3" providerId="LiveId" clId="{B245680A-BDCA-4C35-8BA7-BF142FE37D77}" dt="2025-06-29T09:01:20.695" v="0" actId="947"/>
          <ac:spMkLst>
            <pc:docMk/>
            <pc:sldMk cId="3216555512" sldId="299"/>
            <ac:spMk id="14" creationId="{00000000-0000-0000-0000-000000000000}"/>
          </ac:spMkLst>
        </pc:spChg>
      </pc:sldChg>
      <pc:sldChg chg="modSp mod">
        <pc:chgData name="icee bear" userId="6e885bc73ac153b3" providerId="LiveId" clId="{B245680A-BDCA-4C35-8BA7-BF142FE37D77}" dt="2025-06-29T09:34:00.557" v="534" actId="1076"/>
        <pc:sldMkLst>
          <pc:docMk/>
          <pc:sldMk cId="3675302043" sldId="302"/>
        </pc:sldMkLst>
        <pc:spChg chg="mod">
          <ac:chgData name="icee bear" userId="6e885bc73ac153b3" providerId="LiveId" clId="{B245680A-BDCA-4C35-8BA7-BF142FE37D77}" dt="2025-06-29T09:33:57.562" v="533" actId="113"/>
          <ac:spMkLst>
            <pc:docMk/>
            <pc:sldMk cId="3675302043" sldId="302"/>
            <ac:spMk id="4" creationId="{9B5BD6AA-86C9-4214-9667-2983146E7C14}"/>
          </ac:spMkLst>
        </pc:spChg>
        <pc:picChg chg="mod">
          <ac:chgData name="icee bear" userId="6e885bc73ac153b3" providerId="LiveId" clId="{B245680A-BDCA-4C35-8BA7-BF142FE37D77}" dt="2025-06-29T09:34:00.557" v="534" actId="1076"/>
          <ac:picMkLst>
            <pc:docMk/>
            <pc:sldMk cId="3675302043" sldId="302"/>
            <ac:picMk id="15" creationId="{EA9ECB26-D009-4D45-8C3A-A5548F2CB7F0}"/>
          </ac:picMkLst>
        </pc:picChg>
      </pc:sldChg>
      <pc:sldChg chg="addSp delSp modSp mod">
        <pc:chgData name="icee bear" userId="6e885bc73ac153b3" providerId="LiveId" clId="{B245680A-BDCA-4C35-8BA7-BF142FE37D77}" dt="2025-06-29T09:23:10.059" v="292" actId="1076"/>
        <pc:sldMkLst>
          <pc:docMk/>
          <pc:sldMk cId="3627777629" sldId="310"/>
        </pc:sldMkLst>
        <pc:spChg chg="del">
          <ac:chgData name="icee bear" userId="6e885bc73ac153b3" providerId="LiveId" clId="{B245680A-BDCA-4C35-8BA7-BF142FE37D77}" dt="2025-06-29T09:16:50.721" v="256" actId="478"/>
          <ac:spMkLst>
            <pc:docMk/>
            <pc:sldMk cId="3627777629" sldId="310"/>
            <ac:spMk id="2" creationId="{00000000-0000-0000-0000-000000000000}"/>
          </ac:spMkLst>
        </pc:spChg>
        <pc:spChg chg="del mod">
          <ac:chgData name="icee bear" userId="6e885bc73ac153b3" providerId="LiveId" clId="{B245680A-BDCA-4C35-8BA7-BF142FE37D77}" dt="2025-06-29T09:19:12.597" v="259" actId="478"/>
          <ac:spMkLst>
            <pc:docMk/>
            <pc:sldMk cId="3627777629" sldId="310"/>
            <ac:spMk id="5" creationId="{E232FCA3-26E5-40B5-8E13-7A4315F93672}"/>
          </ac:spMkLst>
        </pc:spChg>
        <pc:spChg chg="mod ord">
          <ac:chgData name="icee bear" userId="6e885bc73ac153b3" providerId="LiveId" clId="{B245680A-BDCA-4C35-8BA7-BF142FE37D77}" dt="2025-06-29T09:22:45.825" v="291" actId="1076"/>
          <ac:spMkLst>
            <pc:docMk/>
            <pc:sldMk cId="3627777629" sldId="310"/>
            <ac:spMk id="9" creationId="{00000000-0000-0000-0000-000000000000}"/>
          </ac:spMkLst>
        </pc:spChg>
        <pc:spChg chg="mod">
          <ac:chgData name="icee bear" userId="6e885bc73ac153b3" providerId="LiveId" clId="{B245680A-BDCA-4C35-8BA7-BF142FE37D77}" dt="2025-06-29T09:21:12.991" v="280" actId="947"/>
          <ac:spMkLst>
            <pc:docMk/>
            <pc:sldMk cId="3627777629" sldId="310"/>
            <ac:spMk id="14" creationId="{00000000-0000-0000-0000-000000000000}"/>
          </ac:spMkLst>
        </pc:spChg>
        <pc:spChg chg="add mod">
          <ac:chgData name="icee bear" userId="6e885bc73ac153b3" providerId="LiveId" clId="{B245680A-BDCA-4C35-8BA7-BF142FE37D77}" dt="2025-06-29T09:16:18.230" v="248"/>
          <ac:spMkLst>
            <pc:docMk/>
            <pc:sldMk cId="3627777629" sldId="310"/>
            <ac:spMk id="18" creationId="{9D837B6E-D10D-B333-0A67-F6B2C6133B89}"/>
          </ac:spMkLst>
        </pc:spChg>
        <pc:spChg chg="add mod">
          <ac:chgData name="icee bear" userId="6e885bc73ac153b3" providerId="LiveId" clId="{B245680A-BDCA-4C35-8BA7-BF142FE37D77}" dt="2025-06-29T09:16:18.230" v="248"/>
          <ac:spMkLst>
            <pc:docMk/>
            <pc:sldMk cId="3627777629" sldId="310"/>
            <ac:spMk id="19" creationId="{C5216E28-700C-3A3E-A713-8E619CE8A98B}"/>
          </ac:spMkLst>
        </pc:spChg>
        <pc:spChg chg="add mod">
          <ac:chgData name="icee bear" userId="6e885bc73ac153b3" providerId="LiveId" clId="{B245680A-BDCA-4C35-8BA7-BF142FE37D77}" dt="2025-06-29T09:16:18.230" v="248"/>
          <ac:spMkLst>
            <pc:docMk/>
            <pc:sldMk cId="3627777629" sldId="310"/>
            <ac:spMk id="20" creationId="{A010816B-9853-B15F-E560-2284FCC69408}"/>
          </ac:spMkLst>
        </pc:spChg>
        <pc:spChg chg="add mod">
          <ac:chgData name="icee bear" userId="6e885bc73ac153b3" providerId="LiveId" clId="{B245680A-BDCA-4C35-8BA7-BF142FE37D77}" dt="2025-06-29T09:21:36.010" v="285" actId="1076"/>
          <ac:spMkLst>
            <pc:docMk/>
            <pc:sldMk cId="3627777629" sldId="310"/>
            <ac:spMk id="21" creationId="{5A35F985-6BD0-825F-5DDC-B7673B33614F}"/>
          </ac:spMkLst>
        </pc:spChg>
        <pc:spChg chg="add mod">
          <ac:chgData name="icee bear" userId="6e885bc73ac153b3" providerId="LiveId" clId="{B245680A-BDCA-4C35-8BA7-BF142FE37D77}" dt="2025-06-29T09:21:38.565" v="286" actId="1076"/>
          <ac:spMkLst>
            <pc:docMk/>
            <pc:sldMk cId="3627777629" sldId="310"/>
            <ac:spMk id="22" creationId="{DD676C38-99EE-CCF2-4D37-D24E05C9F914}"/>
          </ac:spMkLst>
        </pc:spChg>
        <pc:picChg chg="mod ord modCrop">
          <ac:chgData name="icee bear" userId="6e885bc73ac153b3" providerId="LiveId" clId="{B245680A-BDCA-4C35-8BA7-BF142FE37D77}" dt="2025-06-29T09:23:10.059" v="292" actId="1076"/>
          <ac:picMkLst>
            <pc:docMk/>
            <pc:sldMk cId="3627777629" sldId="310"/>
            <ac:picMk id="4" creationId="{00000000-0000-0000-0000-000000000000}"/>
          </ac:picMkLst>
        </pc:picChg>
        <pc:picChg chg="mod modCrop">
          <ac:chgData name="icee bear" userId="6e885bc73ac153b3" providerId="LiveId" clId="{B245680A-BDCA-4C35-8BA7-BF142FE37D77}" dt="2025-06-29T09:22:28.101" v="289" actId="732"/>
          <ac:picMkLst>
            <pc:docMk/>
            <pc:sldMk cId="3627777629" sldId="310"/>
            <ac:picMk id="6" creationId="{00000000-0000-0000-0000-000000000000}"/>
          </ac:picMkLst>
        </pc:picChg>
        <pc:picChg chg="mod">
          <ac:chgData name="icee bear" userId="6e885bc73ac153b3" providerId="LiveId" clId="{B245680A-BDCA-4C35-8BA7-BF142FE37D77}" dt="2025-06-29T09:20:52.667" v="278" actId="1076"/>
          <ac:picMkLst>
            <pc:docMk/>
            <pc:sldMk cId="3627777629" sldId="310"/>
            <ac:picMk id="13" creationId="{C932C36D-9B82-4E08-80E8-EC1E5EF374BA}"/>
          </ac:picMkLst>
        </pc:picChg>
      </pc:sldChg>
      <pc:sldChg chg="addSp delSp modSp mod">
        <pc:chgData name="icee bear" userId="6e885bc73ac153b3" providerId="LiveId" clId="{B245680A-BDCA-4C35-8BA7-BF142FE37D77}" dt="2025-06-29T09:39:48.085" v="555" actId="1076"/>
        <pc:sldMkLst>
          <pc:docMk/>
          <pc:sldMk cId="3210419550" sldId="347"/>
        </pc:sldMkLst>
        <pc:spChg chg="mod">
          <ac:chgData name="icee bear" userId="6e885bc73ac153b3" providerId="LiveId" clId="{B245680A-BDCA-4C35-8BA7-BF142FE37D77}" dt="2025-06-29T09:35:42.289" v="536" actId="1076"/>
          <ac:spMkLst>
            <pc:docMk/>
            <pc:sldMk cId="3210419550" sldId="347"/>
            <ac:spMk id="2" creationId="{44E27479-D7A9-1BC3-8E99-3EAF0AB19978}"/>
          </ac:spMkLst>
        </pc:spChg>
        <pc:spChg chg="add mod">
          <ac:chgData name="icee bear" userId="6e885bc73ac153b3" providerId="LiveId" clId="{B245680A-BDCA-4C35-8BA7-BF142FE37D77}" dt="2025-06-29T09:39:48.085" v="555" actId="1076"/>
          <ac:spMkLst>
            <pc:docMk/>
            <pc:sldMk cId="3210419550" sldId="347"/>
            <ac:spMk id="18" creationId="{82E271CD-664E-974C-16EF-0A36BE09C681}"/>
          </ac:spMkLst>
        </pc:spChg>
        <pc:spChg chg="add mod">
          <ac:chgData name="icee bear" userId="6e885bc73ac153b3" providerId="LiveId" clId="{B245680A-BDCA-4C35-8BA7-BF142FE37D77}" dt="2025-06-29T09:39:30.932" v="552" actId="1076"/>
          <ac:spMkLst>
            <pc:docMk/>
            <pc:sldMk cId="3210419550" sldId="347"/>
            <ac:spMk id="20" creationId="{C29A1F3D-AAE4-B0CE-BD9E-2B8978856988}"/>
          </ac:spMkLst>
        </pc:spChg>
        <pc:spChg chg="add mod">
          <ac:chgData name="icee bear" userId="6e885bc73ac153b3" providerId="LiveId" clId="{B245680A-BDCA-4C35-8BA7-BF142FE37D77}" dt="2025-06-29T09:36:17.556" v="541" actId="947"/>
          <ac:spMkLst>
            <pc:docMk/>
            <pc:sldMk cId="3210419550" sldId="347"/>
            <ac:spMk id="21" creationId="{FD4D4770-40C1-1665-01BB-CE3A34E04B12}"/>
          </ac:spMkLst>
        </pc:spChg>
        <pc:spChg chg="add mod">
          <ac:chgData name="icee bear" userId="6e885bc73ac153b3" providerId="LiveId" clId="{B245680A-BDCA-4C35-8BA7-BF142FE37D77}" dt="2025-06-29T09:35:38.573" v="535"/>
          <ac:spMkLst>
            <pc:docMk/>
            <pc:sldMk cId="3210419550" sldId="347"/>
            <ac:spMk id="24" creationId="{CFD1C239-DDEF-8BA7-ABD7-F88BB69F8385}"/>
          </ac:spMkLst>
        </pc:spChg>
        <pc:graphicFrameChg chg="add del mod replId">
          <ac:chgData name="icee bear" userId="6e885bc73ac153b3" providerId="LiveId" clId="{B245680A-BDCA-4C35-8BA7-BF142FE37D77}" dt="2025-06-29T09:39:14.647" v="551"/>
          <ac:graphicFrameMkLst>
            <pc:docMk/>
            <pc:sldMk cId="3210419550" sldId="347"/>
            <ac:graphicFrameMk id="3" creationId="{C29A1F3D-AAE4-B0CE-BD9E-2B8978856988}"/>
          </ac:graphicFrameMkLst>
        </pc:graphicFrameChg>
        <pc:graphicFrameChg chg="add mod">
          <ac:chgData name="icee bear" userId="6e885bc73ac153b3" providerId="LiveId" clId="{B245680A-BDCA-4C35-8BA7-BF142FE37D77}" dt="2025-06-29T09:35:50.861" v="540" actId="1076"/>
          <ac:graphicFrameMkLst>
            <pc:docMk/>
            <pc:sldMk cId="3210419550" sldId="347"/>
            <ac:graphicFrameMk id="19" creationId="{DC6F9D7E-2413-F778-2680-76BFB347945B}"/>
          </ac:graphicFrameMkLst>
        </pc:graphicFrameChg>
        <pc:graphicFrameChg chg="add mod modGraphic">
          <ac:chgData name="icee bear" userId="6e885bc73ac153b3" providerId="LiveId" clId="{B245680A-BDCA-4C35-8BA7-BF142FE37D77}" dt="2025-06-29T09:39:06.326" v="549" actId="1076"/>
          <ac:graphicFrameMkLst>
            <pc:docMk/>
            <pc:sldMk cId="3210419550" sldId="347"/>
            <ac:graphicFrameMk id="22" creationId="{D8E4BC4E-DC6A-6ACA-91B7-7ED7F7441F69}"/>
          </ac:graphicFrameMkLst>
        </pc:graphicFrameChg>
        <pc:graphicFrameChg chg="add mod">
          <ac:chgData name="icee bear" userId="6e885bc73ac153b3" providerId="LiveId" clId="{B245680A-BDCA-4C35-8BA7-BF142FE37D77}" dt="2025-06-29T09:35:38.573" v="535"/>
          <ac:graphicFrameMkLst>
            <pc:docMk/>
            <pc:sldMk cId="3210419550" sldId="347"/>
            <ac:graphicFrameMk id="23" creationId="{C8EEEFBB-4428-A3A2-08C9-6F61A1FF399D}"/>
          </ac:graphicFrameMkLst>
        </pc:graphicFrameChg>
      </pc:sldChg>
      <pc:sldChg chg="addSp delSp modSp mod">
        <pc:chgData name="icee bear" userId="6e885bc73ac153b3" providerId="LiveId" clId="{B245680A-BDCA-4C35-8BA7-BF142FE37D77}" dt="2025-06-29T09:06:54.882" v="60" actId="1076"/>
        <pc:sldMkLst>
          <pc:docMk/>
          <pc:sldMk cId="804195342" sldId="368"/>
        </pc:sldMkLst>
        <pc:spChg chg="mod">
          <ac:chgData name="icee bear" userId="6e885bc73ac153b3" providerId="LiveId" clId="{B245680A-BDCA-4C35-8BA7-BF142FE37D77}" dt="2025-06-29T09:06:54.882" v="60" actId="1076"/>
          <ac:spMkLst>
            <pc:docMk/>
            <pc:sldMk cId="804195342" sldId="368"/>
            <ac:spMk id="24" creationId="{D4C34BEE-2C1F-587B-669F-8081ACB93931}"/>
          </ac:spMkLst>
        </pc:spChg>
        <pc:spChg chg="mod">
          <ac:chgData name="icee bear" userId="6e885bc73ac153b3" providerId="LiveId" clId="{B245680A-BDCA-4C35-8BA7-BF142FE37D77}" dt="2025-06-29T09:06:49.690" v="58" actId="1076"/>
          <ac:spMkLst>
            <pc:docMk/>
            <pc:sldMk cId="804195342" sldId="368"/>
            <ac:spMk id="25" creationId="{4F26F87B-7913-F8A6-83B4-9CEEF3F29788}"/>
          </ac:spMkLst>
        </pc:spChg>
        <pc:spChg chg="mod">
          <ac:chgData name="icee bear" userId="6e885bc73ac153b3" providerId="LiveId" clId="{B245680A-BDCA-4C35-8BA7-BF142FE37D77}" dt="2025-06-29T09:06:31.390" v="54" actId="1076"/>
          <ac:spMkLst>
            <pc:docMk/>
            <pc:sldMk cId="804195342" sldId="368"/>
            <ac:spMk id="26" creationId="{9ABDEE46-C635-C585-DE7E-1F45D00265EF}"/>
          </ac:spMkLst>
        </pc:spChg>
        <pc:spChg chg="mod">
          <ac:chgData name="icee bear" userId="6e885bc73ac153b3" providerId="LiveId" clId="{B245680A-BDCA-4C35-8BA7-BF142FE37D77}" dt="2025-06-29T09:06:52.966" v="59" actId="1076"/>
          <ac:spMkLst>
            <pc:docMk/>
            <pc:sldMk cId="804195342" sldId="368"/>
            <ac:spMk id="27" creationId="{54CB02A4-2DA0-27CD-BE41-7F7B64AEADDF}"/>
          </ac:spMkLst>
        </pc:spChg>
        <pc:spChg chg="del">
          <ac:chgData name="icee bear" userId="6e885bc73ac153b3" providerId="LiveId" clId="{B245680A-BDCA-4C35-8BA7-BF142FE37D77}" dt="2025-06-29T09:06:16.838" v="50" actId="478"/>
          <ac:spMkLst>
            <pc:docMk/>
            <pc:sldMk cId="804195342" sldId="368"/>
            <ac:spMk id="32" creationId="{3E23EAA4-1EFA-FABF-3752-F301E30874CB}"/>
          </ac:spMkLst>
        </pc:spChg>
        <pc:spChg chg="add mod">
          <ac:chgData name="icee bear" userId="6e885bc73ac153b3" providerId="LiveId" clId="{B245680A-BDCA-4C35-8BA7-BF142FE37D77}" dt="2025-06-29T09:06:40.239" v="55" actId="1076"/>
          <ac:spMkLst>
            <pc:docMk/>
            <pc:sldMk cId="804195342" sldId="368"/>
            <ac:spMk id="33" creationId="{39B11EF8-78FB-1121-5E89-0F0A608D1980}"/>
          </ac:spMkLst>
        </pc:spChg>
        <pc:grpChg chg="mod">
          <ac:chgData name="icee bear" userId="6e885bc73ac153b3" providerId="LiveId" clId="{B245680A-BDCA-4C35-8BA7-BF142FE37D77}" dt="2025-06-29T09:06:24.069" v="52" actId="1076"/>
          <ac:grpSpMkLst>
            <pc:docMk/>
            <pc:sldMk cId="804195342" sldId="368"/>
            <ac:grpSpMk id="17" creationId="{5279DFFF-1D61-87D1-DD4F-0E3AEE8735DC}"/>
          </ac:grpSpMkLst>
        </pc:grpChg>
      </pc:sldChg>
      <pc:sldChg chg="addSp modSp mod">
        <pc:chgData name="icee bear" userId="6e885bc73ac153b3" providerId="LiveId" clId="{B245680A-BDCA-4C35-8BA7-BF142FE37D77}" dt="2025-06-29T09:32:37.574" v="431" actId="113"/>
        <pc:sldMkLst>
          <pc:docMk/>
          <pc:sldMk cId="1171297339" sldId="369"/>
        </pc:sldMkLst>
        <pc:spChg chg="mod">
          <ac:chgData name="icee bear" userId="6e885bc73ac153b3" providerId="LiveId" clId="{B245680A-BDCA-4C35-8BA7-BF142FE37D77}" dt="2025-06-29T09:27:48.413" v="396" actId="1076"/>
          <ac:spMkLst>
            <pc:docMk/>
            <pc:sldMk cId="1171297339" sldId="369"/>
            <ac:spMk id="5" creationId="{4134722F-7DA0-4A2B-960C-57F8718C2A9D}"/>
          </ac:spMkLst>
        </pc:spChg>
        <pc:spChg chg="mod">
          <ac:chgData name="icee bear" userId="6e885bc73ac153b3" providerId="LiveId" clId="{B245680A-BDCA-4C35-8BA7-BF142FE37D77}" dt="2025-06-29T09:29:04.292" v="400" actId="1076"/>
          <ac:spMkLst>
            <pc:docMk/>
            <pc:sldMk cId="1171297339" sldId="369"/>
            <ac:spMk id="9" creationId="{00000000-0000-0000-0000-000000000000}"/>
          </ac:spMkLst>
        </pc:spChg>
        <pc:spChg chg="mod">
          <ac:chgData name="icee bear" userId="6e885bc73ac153b3" providerId="LiveId" clId="{B245680A-BDCA-4C35-8BA7-BF142FE37D77}" dt="2025-06-29T09:32:37.574" v="431" actId="113"/>
          <ac:spMkLst>
            <pc:docMk/>
            <pc:sldMk cId="1171297339" sldId="369"/>
            <ac:spMk id="10" creationId="{00000000-0000-0000-0000-000000000000}"/>
          </ac:spMkLst>
        </pc:spChg>
        <pc:spChg chg="mod ord">
          <ac:chgData name="icee bear" userId="6e885bc73ac153b3" providerId="LiveId" clId="{B245680A-BDCA-4C35-8BA7-BF142FE37D77}" dt="2025-06-29T09:32:37.574" v="431" actId="113"/>
          <ac:spMkLst>
            <pc:docMk/>
            <pc:sldMk cId="1171297339" sldId="369"/>
            <ac:spMk id="11" creationId="{00000000-0000-0000-0000-000000000000}"/>
          </ac:spMkLst>
        </pc:spChg>
        <pc:grpChg chg="add mod">
          <ac:chgData name="icee bear" userId="6e885bc73ac153b3" providerId="LiveId" clId="{B245680A-BDCA-4C35-8BA7-BF142FE37D77}" dt="2025-06-29T09:32:07.941" v="427" actId="1076"/>
          <ac:grpSpMkLst>
            <pc:docMk/>
            <pc:sldMk cId="1171297339" sldId="369"/>
            <ac:grpSpMk id="2" creationId="{F02F83A4-76D1-A89B-55EE-D1D9D97823F7}"/>
          </ac:grpSpMkLst>
        </pc:grpChg>
        <pc:graphicFrameChg chg="mod">
          <ac:chgData name="icee bear" userId="6e885bc73ac153b3" providerId="LiveId" clId="{B245680A-BDCA-4C35-8BA7-BF142FE37D77}" dt="2025-06-29T09:32:13.582" v="430" actId="1076"/>
          <ac:graphicFrameMkLst>
            <pc:docMk/>
            <pc:sldMk cId="1171297339" sldId="369"/>
            <ac:graphicFrameMk id="8" creationId="{04F22CA6-30C8-420A-ABD7-3DC408847B8E}"/>
          </ac:graphicFrameMkLst>
        </pc:graphicFrameChg>
        <pc:picChg chg="mod">
          <ac:chgData name="icee bear" userId="6e885bc73ac153b3" providerId="LiveId" clId="{B245680A-BDCA-4C35-8BA7-BF142FE37D77}" dt="2025-06-29T09:29:11.029" v="401" actId="1076"/>
          <ac:picMkLst>
            <pc:docMk/>
            <pc:sldMk cId="1171297339" sldId="369"/>
            <ac:picMk id="6" creationId="{77BA5A44-9230-420D-BB64-58337BA69DDB}"/>
          </ac:picMkLst>
        </pc:picChg>
      </pc:sldChg>
      <pc:sldChg chg="del">
        <pc:chgData name="icee bear" userId="6e885bc73ac153b3" providerId="LiveId" clId="{B245680A-BDCA-4C35-8BA7-BF142FE37D77}" dt="2025-06-29T09:04:10.127" v="2" actId="47"/>
        <pc:sldMkLst>
          <pc:docMk/>
          <pc:sldMk cId="1412969078" sldId="3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3AA3F-A82B-43BF-B18C-5608A05C57EB}" type="datetimeFigureOut">
              <a:rPr lang="zh-CN" altLang="en-US" smtClean="0"/>
              <a:pPr/>
              <a:t>2025/7/8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30F0D-1A5A-4EA2-B28F-0EC912CB6B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815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45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6700" algn="just"/>
            <a:r>
              <a:rPr lang="zh-CN" altLang="zh-CN" sz="1200" kern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几乎所有的应用电子、电气实验室或者工作台都会有示波器，很多人认为示波器的存在是理所当然的。但是示波器的诞生却是非常有趣，并汇集了很多偶然的发现和不常见的观察现象的。相比于声音，光信号来讲，电磁信号无法直接被人感知，如何将这些信号进行描述和检测，是人们进一步探究电磁现象的基础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200" kern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人类早期对于电和磁的感知是通过琥珀、磁石对于小的绝缘物品或者铁器的吸引来感知的。当时认为电和磁是两种不关联的物理现象。这种方法只能定性的测量电磁信号是否存在，无法精细得到信号的定量的关系。</a:t>
            </a:r>
            <a:endParaRPr lang="en-US" altLang="zh-CN" sz="1200" kern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1200" kern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zh-CN" sz="1200" kern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第一台自动示波器使用检流计和笔，将波形图捕获到连续移动的纸卷上。由于与机械部件的反应时间较慢相比，波形的频率相对较高，因此不是直接绘制波形图像，而是在一段时间内通过组合许多不同波形的小片段来创建波形图像。</a:t>
            </a:r>
            <a:endParaRPr lang="en-US" altLang="zh-CN" sz="1200" kern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1200" kern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随着电子真空技术的发展，有了真空管和荧光管，</a:t>
            </a:r>
            <a:r>
              <a:rPr lang="zh-CN" altLang="zh-CN" sz="1200" kern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模拟示波器主要基于阴极射线管</a:t>
            </a:r>
            <a:r>
              <a:rPr lang="en-US" altLang="zh-CN" sz="1200" kern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CRT</a:t>
            </a:r>
            <a:r>
              <a:rPr lang="zh-CN" altLang="zh-CN" sz="1200" kern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，打出的电子束通过水平偏置和垂直偏置系统，打在屏幕的荧光物质上显示波形。</a:t>
            </a:r>
            <a:endParaRPr lang="en-US" altLang="zh-CN" sz="1200" kern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现代模拟实时示波器基于模拟信号处理链路，采用分布式放大器等技术，可以达到</a:t>
            </a:r>
            <a:r>
              <a:rPr lang="en-US" altLang="zh-CN" sz="1200" kern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70GHz</a:t>
            </a:r>
            <a:r>
              <a:rPr lang="zh-CN" altLang="en-US" sz="1200" kern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的带宽，在超高速领域无可替代。</a:t>
            </a:r>
            <a:endParaRPr lang="en-US" altLang="zh-CN" sz="1200" kern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r>
              <a:rPr lang="zh-CN" altLang="zh-CN" sz="1200" kern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数字示波器是数据采集，</a:t>
            </a:r>
            <a:r>
              <a:rPr lang="en-US" altLang="zh-CN" sz="1200" kern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zh-CN" sz="1200" kern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／</a:t>
            </a:r>
            <a:r>
              <a:rPr lang="en-US" altLang="zh-CN" sz="1200" kern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zh-CN" altLang="zh-CN" sz="1200" kern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转换，软件编程等一系列的技术制造出来的高性能示波器。数字示波器一般支持多级菜单，能提供给用户多种选择，多种分析功能。还有一些示波器可以提供存储，实现对波形的保存和处理。对于几百兆带宽之内的示波器，目前国内品牌的示波器在性能上已经可以和国外品牌抗衡，且具有明显的性价比优势。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17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208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102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362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769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93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373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9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EBD6-A95E-4238-9F9C-C835A399C228}" type="datetime1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626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A221D-9404-4F8F-B8E2-30F2D88BCB6E}" type="datetime1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61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7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4E56-1F1E-4164-B2C4-8B56C5C3303B}" type="datetime1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35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D6D95-43BE-49FE-8CE4-E02A8EFA3509}" type="datetime1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54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9D39C-8E48-4660-8F43-E22D20DE1D87}" type="datetime1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32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C7C4-0EE1-4AD4-9546-5B49CD76B7C7}" type="datetime1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849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A06D-4C49-482E-A612-BBE441E94375}" type="datetime1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982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CB498-1CA0-4221-A3B5-F4BC07DFE5C2}" type="datetime1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03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F259C-16F9-40F5-B0D6-8D89B0F97534}" type="datetime1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21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500"/>
            </a:lvl2pPr>
            <a:lvl3pPr marL="914354" indent="0">
              <a:buNone/>
              <a:defRPr sz="1200"/>
            </a:lvl3pPr>
            <a:lvl4pPr marL="1371532" indent="0">
              <a:buNone/>
              <a:defRPr sz="1100"/>
            </a:lvl4pPr>
            <a:lvl5pPr marL="1828709" indent="0">
              <a:buNone/>
              <a:defRPr sz="1100"/>
            </a:lvl5pPr>
            <a:lvl6pPr marL="2285886" indent="0">
              <a:buNone/>
              <a:defRPr sz="1100"/>
            </a:lvl6pPr>
            <a:lvl7pPr marL="2743062" indent="0">
              <a:buNone/>
              <a:defRPr sz="1100"/>
            </a:lvl7pPr>
            <a:lvl8pPr marL="3200240" indent="0">
              <a:buNone/>
              <a:defRPr sz="1100"/>
            </a:lvl8pPr>
            <a:lvl9pPr marL="3657418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924F-63EE-47D2-B8B3-D699FFA3F0CB}" type="datetime1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543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500"/>
            </a:lvl2pPr>
            <a:lvl3pPr marL="914354" indent="0">
              <a:buNone/>
              <a:defRPr sz="1200"/>
            </a:lvl3pPr>
            <a:lvl4pPr marL="1371532" indent="0">
              <a:buNone/>
              <a:defRPr sz="1100"/>
            </a:lvl4pPr>
            <a:lvl5pPr marL="1828709" indent="0">
              <a:buNone/>
              <a:defRPr sz="1100"/>
            </a:lvl5pPr>
            <a:lvl6pPr marL="2285886" indent="0">
              <a:buNone/>
              <a:defRPr sz="1100"/>
            </a:lvl6pPr>
            <a:lvl7pPr marL="2743062" indent="0">
              <a:buNone/>
              <a:defRPr sz="1100"/>
            </a:lvl7pPr>
            <a:lvl8pPr marL="3200240" indent="0">
              <a:buNone/>
              <a:defRPr sz="1100"/>
            </a:lvl8pPr>
            <a:lvl9pPr marL="3657418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E7D1-89FA-49D5-8FDB-903AD68E42E0}" type="datetime1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89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F3BDC-7450-498C-9BCD-636429C42BB6}" type="datetime1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F8D02-9041-4C59-BC62-13DE0E5C67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138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3.gif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12" Type="http://schemas.openxmlformats.org/officeDocument/2006/relationships/image" Target="../media/image47.jpeg"/><Relationship Id="rId17" Type="http://schemas.openxmlformats.org/officeDocument/2006/relationships/image" Target="../media/image52.jpeg"/><Relationship Id="rId2" Type="http://schemas.openxmlformats.org/officeDocument/2006/relationships/image" Target="../media/image36.png"/><Relationship Id="rId16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5" Type="http://schemas.openxmlformats.org/officeDocument/2006/relationships/image" Target="../media/image5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Relationship Id="rId1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4" Type="http://schemas.openxmlformats.org/officeDocument/2006/relationships/image" Target="../media/image61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3.png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69.png"/><Relationship Id="rId5" Type="http://schemas.openxmlformats.org/officeDocument/2006/relationships/image" Target="../media/image64.wmf"/><Relationship Id="rId10" Type="http://schemas.openxmlformats.org/officeDocument/2006/relationships/image" Target="../media/image73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75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63.png"/><Relationship Id="rId3" Type="http://schemas.openxmlformats.org/officeDocument/2006/relationships/image" Target="../media/image78.png"/><Relationship Id="rId7" Type="http://schemas.openxmlformats.org/officeDocument/2006/relationships/oleObject" Target="../embeddings/oleObject9.bin"/><Relationship Id="rId12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5" Type="http://schemas.openxmlformats.org/officeDocument/2006/relationships/image" Target="../media/image79.wmf"/><Relationship Id="rId4" Type="http://schemas.openxmlformats.org/officeDocument/2006/relationships/oleObject" Target="../embeddings/oleObject8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-8551" y="4672004"/>
            <a:ext cx="12192000" cy="123425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1"/>
            <a:tileRect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5090255" y="4833567"/>
            <a:ext cx="1917638" cy="430887"/>
            <a:chOff x="9529755" y="5760346"/>
            <a:chExt cx="1917639" cy="434414"/>
          </a:xfrm>
        </p:grpSpPr>
        <p:sp>
          <p:nvSpPr>
            <p:cNvPr id="42" name="文本框 41"/>
            <p:cNvSpPr txBox="1"/>
            <p:nvPr/>
          </p:nvSpPr>
          <p:spPr>
            <a:xfrm>
              <a:off x="9529755" y="5760346"/>
              <a:ext cx="184731" cy="434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altLang="zh-CN" sz="2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1262664" y="5760346"/>
              <a:ext cx="184730" cy="434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endParaRPr lang="en-US" altLang="zh-CN" sz="2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2123901" y="2185996"/>
            <a:ext cx="8084129" cy="101566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kumimoji="1" lang="zh-CN" altLang="en-US" sz="6000" b="1" dirty="0">
                <a:latin typeface="SimSun" panose="02010600030101010101" pitchFamily="2" charset="-122"/>
                <a:ea typeface="SimSun" panose="02010600030101010101" pitchFamily="2" charset="-122"/>
              </a:rPr>
              <a:t>示波器的使用</a:t>
            </a:r>
            <a:endParaRPr lang="zh-CN" altLang="en-US" sz="6000" b="1" dirty="0">
              <a:ln w="0"/>
              <a:solidFill>
                <a:schemeClr val="bg2">
                  <a:lumMod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398551" y="5314714"/>
            <a:ext cx="4653495" cy="40011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Segoe UI Semilight" panose="020B0402040204020203" pitchFamily="34" charset="0"/>
              </a:rPr>
              <a:t>浙江大学  物理实验教学中心</a:t>
            </a:r>
          </a:p>
        </p:txBody>
      </p:sp>
      <p:sp>
        <p:nvSpPr>
          <p:cNvPr id="10" name="圆角矩形 9"/>
          <p:cNvSpPr/>
          <p:nvPr/>
        </p:nvSpPr>
        <p:spPr>
          <a:xfrm rot="16200000" flipV="1">
            <a:off x="10447003" y="4634619"/>
            <a:ext cx="1282079" cy="130015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96"/>
          <p:cNvSpPr>
            <a:spLocks/>
          </p:cNvSpPr>
          <p:nvPr/>
        </p:nvSpPr>
        <p:spPr bwMode="auto">
          <a:xfrm>
            <a:off x="10716633" y="4926395"/>
            <a:ext cx="742823" cy="716604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79D4D1-3812-1C82-A8A8-3669F2436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9" y="209688"/>
            <a:ext cx="4712251" cy="81346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3A5CED-B950-46D3-A922-560EEFA7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2531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87D5BE-EFA1-4769-8C05-CFDA1A926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30" y="832736"/>
            <a:ext cx="9283822" cy="3308596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0BEC4B9B-1EAE-4175-80A7-F477A29B4531}"/>
              </a:ext>
            </a:extLst>
          </p:cNvPr>
          <p:cNvGrpSpPr/>
          <p:nvPr/>
        </p:nvGrpSpPr>
        <p:grpSpPr>
          <a:xfrm>
            <a:off x="3056554" y="849250"/>
            <a:ext cx="6631110" cy="1352550"/>
            <a:chOff x="3056554" y="849250"/>
            <a:chExt cx="6631110" cy="135255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95D1A61-D64A-473B-B93A-BA54C4716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6554" y="849250"/>
              <a:ext cx="6581775" cy="135255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5C133D6-1232-4014-B597-AAC4784CC1B9}"/>
                </a:ext>
              </a:extLst>
            </p:cNvPr>
            <p:cNvSpPr txBox="1"/>
            <p:nvPr/>
          </p:nvSpPr>
          <p:spPr>
            <a:xfrm>
              <a:off x="3220278" y="1763483"/>
              <a:ext cx="646738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1                   2                  3                   4                   5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49EAFB7-2457-4636-8849-22D5203052DC}"/>
              </a:ext>
            </a:extLst>
          </p:cNvPr>
          <p:cNvGrpSpPr/>
          <p:nvPr/>
        </p:nvGrpSpPr>
        <p:grpSpPr>
          <a:xfrm>
            <a:off x="6013115" y="3859658"/>
            <a:ext cx="3462892" cy="2925547"/>
            <a:chOff x="6048625" y="3753126"/>
            <a:chExt cx="3462892" cy="292554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3A9A4A1-103E-43C4-95F8-F6FC3F03E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8625" y="3753126"/>
              <a:ext cx="3462892" cy="292554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0D71B54-71D1-491D-AE0E-8BE607EA479D}"/>
                </a:ext>
              </a:extLst>
            </p:cNvPr>
            <p:cNvSpPr txBox="1"/>
            <p:nvPr/>
          </p:nvSpPr>
          <p:spPr>
            <a:xfrm>
              <a:off x="6489481" y="4177252"/>
              <a:ext cx="211298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</a:p>
            <a:p>
              <a:endParaRPr lang="en-US" altLang="zh-CN" dirty="0">
                <a:solidFill>
                  <a:srgbClr val="FF0000"/>
                </a:solidFill>
              </a:endParaRPr>
            </a:p>
            <a:p>
              <a:r>
                <a:rPr lang="en-US" altLang="zh-CN" dirty="0">
                  <a:solidFill>
                    <a:srgbClr val="FF0000"/>
                  </a:solidFill>
                </a:rPr>
                <a:t> 2</a:t>
              </a:r>
            </a:p>
            <a:p>
              <a:r>
                <a:rPr lang="en-US" altLang="zh-CN" dirty="0">
                  <a:solidFill>
                    <a:srgbClr val="FF0000"/>
                  </a:solidFill>
                </a:rPr>
                <a:t>    3</a:t>
              </a:r>
            </a:p>
            <a:p>
              <a:r>
                <a:rPr lang="en-US" altLang="zh-CN" dirty="0">
                  <a:solidFill>
                    <a:srgbClr val="FF0000"/>
                  </a:solidFill>
                </a:rPr>
                <a:t>       4</a:t>
              </a:r>
            </a:p>
            <a:p>
              <a:r>
                <a:rPr lang="en-US" altLang="zh-CN" dirty="0">
                  <a:solidFill>
                    <a:srgbClr val="FF0000"/>
                  </a:solidFill>
                </a:rPr>
                <a:t>          5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AF94920-A15F-4CB1-8081-0D19BDED06B2}"/>
              </a:ext>
            </a:extLst>
          </p:cNvPr>
          <p:cNvCxnSpPr>
            <a:cxnSpLocks/>
          </p:cNvCxnSpPr>
          <p:nvPr/>
        </p:nvCxnSpPr>
        <p:spPr>
          <a:xfrm>
            <a:off x="7146476" y="3979971"/>
            <a:ext cx="9055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8B8313D-C744-44E9-8704-6FD1B8C0307D}"/>
              </a:ext>
            </a:extLst>
          </p:cNvPr>
          <p:cNvSpPr txBox="1"/>
          <p:nvPr/>
        </p:nvSpPr>
        <p:spPr>
          <a:xfrm>
            <a:off x="372861" y="257452"/>
            <a:ext cx="1023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信号周期略大于扫描周期时，波形右移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CCCEE4-BDA2-455E-AF96-ED828278C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130" y="4474706"/>
            <a:ext cx="1609725" cy="16954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5714DF-17DE-417F-BD78-690C2A63B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0299" y="4418860"/>
            <a:ext cx="1514475" cy="1619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5CC5D7-3D7C-4347-B408-54BA8A25A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0323" y="4617581"/>
            <a:ext cx="1400175" cy="12858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FC7837-78B1-42FD-AA94-FD6184CDE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3660" y="4665206"/>
            <a:ext cx="1333500" cy="12382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FABDE3F-4262-4D56-B5F8-29AD09AFE1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1285" y="4702654"/>
            <a:ext cx="1352550" cy="1266825"/>
          </a:xfrm>
          <a:prstGeom prst="rect">
            <a:avLst/>
          </a:prstGeom>
        </p:spPr>
      </p:pic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E2FC5BE7-B433-437B-B9C4-68FFBDF0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FEBF-AC71-4656-A920-65DEEE39B69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14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CB8CA8EC-4D08-4634-B36B-3AD8D0709EE0}"/>
              </a:ext>
            </a:extLst>
          </p:cNvPr>
          <p:cNvGrpSpPr/>
          <p:nvPr/>
        </p:nvGrpSpPr>
        <p:grpSpPr>
          <a:xfrm>
            <a:off x="2268857" y="206245"/>
            <a:ext cx="7509960" cy="5860879"/>
            <a:chOff x="716283" y="219971"/>
            <a:chExt cx="4143407" cy="338643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733C664-2C62-4DC0-975E-95504B65D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283" y="219971"/>
              <a:ext cx="4143407" cy="3386438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75D5AFB-1081-47C3-8EBD-81BAED527467}"/>
                </a:ext>
              </a:extLst>
            </p:cNvPr>
            <p:cNvSpPr txBox="1"/>
            <p:nvPr/>
          </p:nvSpPr>
          <p:spPr>
            <a:xfrm>
              <a:off x="4305672" y="382192"/>
              <a:ext cx="372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1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9EDDE7B-920A-45CF-805C-F11A838B8DDB}"/>
              </a:ext>
            </a:extLst>
          </p:cNvPr>
          <p:cNvGrpSpPr/>
          <p:nvPr/>
        </p:nvGrpSpPr>
        <p:grpSpPr>
          <a:xfrm>
            <a:off x="2304963" y="225690"/>
            <a:ext cx="7437748" cy="5929830"/>
            <a:chOff x="7332311" y="431519"/>
            <a:chExt cx="4103566" cy="342627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F2A0E8C-1C9A-4B4B-BF76-5A2D8B245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2311" y="431519"/>
              <a:ext cx="4103566" cy="3426278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6381856-5D87-4B46-B540-2415A5D82931}"/>
                </a:ext>
              </a:extLst>
            </p:cNvPr>
            <p:cNvSpPr txBox="1"/>
            <p:nvPr/>
          </p:nvSpPr>
          <p:spPr>
            <a:xfrm>
              <a:off x="10929893" y="550174"/>
              <a:ext cx="372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2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5ABBAA1-DF01-426D-B9CD-D5A3362EDD2D}"/>
              </a:ext>
            </a:extLst>
          </p:cNvPr>
          <p:cNvGrpSpPr/>
          <p:nvPr/>
        </p:nvGrpSpPr>
        <p:grpSpPr>
          <a:xfrm>
            <a:off x="2341069" y="217930"/>
            <a:ext cx="7365536" cy="5860878"/>
            <a:chOff x="1066713" y="4145813"/>
            <a:chExt cx="4063725" cy="338643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9AB99AB-728E-43DC-A1C6-5BBBFDE14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6713" y="4145813"/>
              <a:ext cx="4063725" cy="3386437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6A31C8C-FB78-42BF-9800-E42885C3BCAA}"/>
                </a:ext>
              </a:extLst>
            </p:cNvPr>
            <p:cNvSpPr txBox="1"/>
            <p:nvPr/>
          </p:nvSpPr>
          <p:spPr>
            <a:xfrm>
              <a:off x="4625617" y="4282922"/>
              <a:ext cx="395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3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8C2E6DF-F533-40C7-AE49-E07A516F39AF}"/>
              </a:ext>
            </a:extLst>
          </p:cNvPr>
          <p:cNvGrpSpPr/>
          <p:nvPr/>
        </p:nvGrpSpPr>
        <p:grpSpPr>
          <a:xfrm>
            <a:off x="2323016" y="225690"/>
            <a:ext cx="7437748" cy="5998782"/>
            <a:chOff x="7871765" y="2574685"/>
            <a:chExt cx="4103566" cy="346611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07E9B3E-139F-4D84-9C36-C7B2D4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1765" y="2574685"/>
              <a:ext cx="4103566" cy="3466119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8381E26-3D6C-4141-AB7D-237173BDC381}"/>
                </a:ext>
              </a:extLst>
            </p:cNvPr>
            <p:cNvSpPr txBox="1"/>
            <p:nvPr/>
          </p:nvSpPr>
          <p:spPr>
            <a:xfrm>
              <a:off x="11475717" y="2654367"/>
              <a:ext cx="499614" cy="213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4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F22D037-D841-4EB8-AEBF-D0D11B3CF1A9}"/>
              </a:ext>
            </a:extLst>
          </p:cNvPr>
          <p:cNvGrpSpPr/>
          <p:nvPr/>
        </p:nvGrpSpPr>
        <p:grpSpPr>
          <a:xfrm>
            <a:off x="2341069" y="294642"/>
            <a:ext cx="7549458" cy="5929830"/>
            <a:chOff x="4780008" y="401680"/>
            <a:chExt cx="4165199" cy="342627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FF70341-BB2C-466C-8BDE-09D6DB223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0008" y="401680"/>
              <a:ext cx="4063725" cy="3426278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380D116-ECCA-4C72-985B-6D736E85BA60}"/>
                </a:ext>
              </a:extLst>
            </p:cNvPr>
            <p:cNvSpPr txBox="1"/>
            <p:nvPr/>
          </p:nvSpPr>
          <p:spPr>
            <a:xfrm>
              <a:off x="8401982" y="562015"/>
              <a:ext cx="543225" cy="213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5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57C6F3-B3D1-46E9-8534-1792EDB67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FEBF-AC71-4656-A920-65DEEE39B69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1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59CDCE3F-FC92-4675-A6BC-0E6899A82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97" y="705763"/>
            <a:ext cx="8705850" cy="32670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5134AFD-F5D1-43C1-A237-23179CFC0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34" y="607187"/>
            <a:ext cx="8562975" cy="3276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5AFBB0-683E-4A7D-BC62-2BB601396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633" y="3882448"/>
            <a:ext cx="1140920" cy="11070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696149-CBE0-4450-B21F-3D9722B50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023" y="3884250"/>
            <a:ext cx="1133104" cy="10994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B17621-8590-444C-8A68-580677BE9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300" y="3884250"/>
            <a:ext cx="1133104" cy="10994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B6E035-55D2-4706-868B-7595F51DF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082" y="3892434"/>
            <a:ext cx="1133104" cy="10994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E24835-41C6-4DBC-9C90-F0C5CD75E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184" y="3972838"/>
            <a:ext cx="2572528" cy="24961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1F25222-63E1-4096-B0D5-621843A1ACD6}"/>
              </a:ext>
            </a:extLst>
          </p:cNvPr>
          <p:cNvSpPr txBox="1"/>
          <p:nvPr/>
        </p:nvSpPr>
        <p:spPr>
          <a:xfrm>
            <a:off x="337350" y="22412"/>
            <a:ext cx="7295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触发扫描同步，可获得稳定的波形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1C64B2-7E42-4129-89EF-B163357247BB}"/>
              </a:ext>
            </a:extLst>
          </p:cNvPr>
          <p:cNvSpPr txBox="1"/>
          <p:nvPr/>
        </p:nvSpPr>
        <p:spPr>
          <a:xfrm>
            <a:off x="3324548" y="4529757"/>
            <a:ext cx="496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1                   2                   3                  4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0A4CD222-3EA6-442E-97A5-72341C7CE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FEBF-AC71-4656-A920-65DEEE39B699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B99046E-6C1E-43F9-B88E-A1686DBC3389}"/>
              </a:ext>
            </a:extLst>
          </p:cNvPr>
          <p:cNvSpPr txBox="1"/>
          <p:nvPr/>
        </p:nvSpPr>
        <p:spPr>
          <a:xfrm>
            <a:off x="1007615" y="5539666"/>
            <a:ext cx="6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思考：获得一个稳定波形的原理？</a:t>
            </a:r>
            <a:r>
              <a:rPr lang="zh-CN" altLang="en-US" sz="2400" dirty="0">
                <a:solidFill>
                  <a:srgbClr val="FF0000"/>
                </a:solidFill>
              </a:rPr>
              <a:t>理解触发同步</a:t>
            </a:r>
          </a:p>
        </p:txBody>
      </p:sp>
    </p:spTree>
    <p:extLst>
      <p:ext uri="{BB962C8B-B14F-4D97-AF65-F5344CB8AC3E}">
        <p14:creationId xmlns:p14="http://schemas.microsoft.com/office/powerpoint/2010/main" val="172401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979433" y="6340967"/>
            <a:ext cx="2743200" cy="365125"/>
          </a:xfrm>
        </p:spPr>
        <p:txBody>
          <a:bodyPr/>
          <a:lstStyle/>
          <a:p>
            <a:fld id="{D459FEBF-AC71-4656-A920-65DEEE39B699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17840"/>
          <a:stretch/>
        </p:blipFill>
        <p:spPr>
          <a:xfrm>
            <a:off x="8275498" y="784654"/>
            <a:ext cx="3447135" cy="15930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498" y="2505434"/>
            <a:ext cx="3520483" cy="19802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98" y="4631570"/>
            <a:ext cx="3602466" cy="20263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0434904" y="1789480"/>
                <a:ext cx="8881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zh-CN" altLang="en-US" sz="16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904" y="1789480"/>
                <a:ext cx="888192" cy="338554"/>
              </a:xfrm>
              <a:prstGeom prst="rect">
                <a:avLst/>
              </a:prstGeom>
              <a:blipFill>
                <a:blip r:embed="rId6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0351033" y="6085574"/>
                <a:ext cx="1194494" cy="510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zh-CN" altLang="en-US" sz="16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=0~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1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033" y="6085574"/>
                <a:ext cx="1194494" cy="510781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0434904" y="3837429"/>
                <a:ext cx="900631" cy="510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zh-CN" altLang="en-US" sz="16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1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904" y="3837429"/>
                <a:ext cx="900631" cy="510781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C932C36D-9B82-4E08-80E8-EC1E5EF374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814" y="3448201"/>
            <a:ext cx="3036080" cy="247823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17854" y="6073432"/>
            <a:ext cx="176843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X-ch1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信号输入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Y-ch2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信号输入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8670256" y="1845610"/>
                <a:ext cx="1019895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256" y="1845610"/>
                <a:ext cx="1019895" cy="391261"/>
              </a:xfrm>
              <a:prstGeom prst="rect">
                <a:avLst/>
              </a:prstGeom>
              <a:blipFill>
                <a:blip r:embed="rId10"/>
                <a:stretch>
                  <a:fillRect l="-59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8670256" y="3946266"/>
                <a:ext cx="1019895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256" y="3946266"/>
                <a:ext cx="1019895" cy="391261"/>
              </a:xfrm>
              <a:prstGeom prst="rect">
                <a:avLst/>
              </a:prstGeom>
              <a:blipFill>
                <a:blip r:embed="rId11"/>
                <a:stretch>
                  <a:fillRect l="-595"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8681985" y="6132266"/>
                <a:ext cx="1019895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985" y="6132266"/>
                <a:ext cx="1019895" cy="391261"/>
              </a:xfrm>
              <a:prstGeom prst="rect">
                <a:avLst/>
              </a:prstGeom>
              <a:blipFill>
                <a:blip r:embed="rId12"/>
                <a:stretch>
                  <a:fillRect l="-59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9D837B6E-D10D-B333-0A67-F6B2C6133B89}"/>
              </a:ext>
            </a:extLst>
          </p:cNvPr>
          <p:cNvSpPr/>
          <p:nvPr/>
        </p:nvSpPr>
        <p:spPr>
          <a:xfrm>
            <a:off x="2396969" y="68114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394">
            <a:extLst>
              <a:ext uri="{FF2B5EF4-FFF2-40B4-BE49-F238E27FC236}">
                <a16:creationId xmlns:a16="http://schemas.microsoft.com/office/drawing/2014/main" id="{C5216E28-700C-3A3E-A713-8E619CE8A98B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010816B-9853-B15F-E560-2284FCC69408}"/>
              </a:ext>
            </a:extLst>
          </p:cNvPr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7" r="8328" b="7175"/>
          <a:stretch/>
        </p:blipFill>
        <p:spPr>
          <a:xfrm>
            <a:off x="3879157" y="810802"/>
            <a:ext cx="4105299" cy="557448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A35F985-6BD0-825F-5DDC-B7673B33614F}"/>
              </a:ext>
            </a:extLst>
          </p:cNvPr>
          <p:cNvSpPr txBox="1"/>
          <p:nvPr/>
        </p:nvSpPr>
        <p:spPr>
          <a:xfrm>
            <a:off x="142382" y="1476786"/>
            <a:ext cx="371774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000" dirty="0"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ea typeface="宋体" panose="02010600030101010101" pitchFamily="2" charset="-122"/>
              </a:rPr>
              <a:t>相互垂直的两个振动的叠加；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u="sng" dirty="0">
                <a:solidFill>
                  <a:srgbClr val="FF0000"/>
                </a:solidFill>
                <a:ea typeface="宋体" panose="02010600030101010101" pitchFamily="2" charset="-122"/>
              </a:rPr>
              <a:t>当相位差恒定，振动频率是质数比，可以形成稳定的李萨如图；</a:t>
            </a:r>
            <a:endParaRPr lang="en-US" altLang="zh-CN" sz="2000" u="sng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ea typeface="宋体" panose="02010600030101010101" pitchFamily="2" charset="-122"/>
              </a:rPr>
              <a:t>可作于测量未知信号的频率。</a:t>
            </a: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DD676C38-99EE-CCF2-4D37-D24E05C9F914}"/>
              </a:ext>
            </a:extLst>
          </p:cNvPr>
          <p:cNvSpPr txBox="1">
            <a:spLocks/>
          </p:cNvSpPr>
          <p:nvPr/>
        </p:nvSpPr>
        <p:spPr bwMode="auto">
          <a:xfrm>
            <a:off x="142382" y="929117"/>
            <a:ext cx="6160118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defTabSz="685800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287338" indent="-136525" defTabSz="6858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300"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423863" indent="-136525" defTabSz="6858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561975" indent="-136525" defTabSz="6858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698500" indent="-136525" defTabSz="6858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1155700" indent="-136525" defTabSz="6858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1612900" indent="-136525" defTabSz="6858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2070100" indent="-136525" defTabSz="6858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2527300" indent="-136525" defTabSz="6858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kumimoji="1" lang="en-US" altLang="zh-CN" sz="28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3.2</a:t>
            </a:r>
            <a:r>
              <a:rPr kumimoji="1" lang="zh-CN" altLang="en-US" sz="28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李萨如图原理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207971" y="6306046"/>
                <a:ext cx="1649778" cy="510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, </m:t>
                          </m:r>
                        </m:sub>
                      </m:sSub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71" y="6306046"/>
                <a:ext cx="1649778" cy="510781"/>
              </a:xfrm>
              <a:prstGeom prst="rect">
                <a:avLst/>
              </a:prstGeom>
              <a:blipFill>
                <a:blip r:embed="rId1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777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134722F-7DA0-4A2B-960C-57F8718C2A9D}"/>
                  </a:ext>
                </a:extLst>
              </p:cNvPr>
              <p:cNvSpPr txBox="1"/>
              <p:nvPr/>
            </p:nvSpPr>
            <p:spPr>
              <a:xfrm>
                <a:off x="902543" y="1038837"/>
                <a:ext cx="3508603" cy="13665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540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sz="5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5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5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5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5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5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5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</m:e>
                    </m:box>
                  </m:oMath>
                </a14:m>
                <a:r>
                  <a:rPr lang="en-US" altLang="zh-CN" sz="5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5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5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5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5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5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5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5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5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5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5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5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5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134722F-7DA0-4A2B-960C-57F8718C2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43" y="1038837"/>
                <a:ext cx="3508603" cy="1366593"/>
              </a:xfrm>
              <a:prstGeom prst="rect">
                <a:avLst/>
              </a:prstGeom>
              <a:blipFill>
                <a:blip r:embed="rId3"/>
                <a:stretch>
                  <a:fillRect t="-4889"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7BA5A44-9230-420D-BB64-58337BA69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575" y="194438"/>
            <a:ext cx="6372225" cy="661987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163D49-CB4D-4C2A-A6E2-5417CED73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FEBF-AC71-4656-A920-65DEEE39B699}" type="slidenum">
              <a:rPr lang="zh-CN" altLang="en-US" smtClean="0"/>
              <a:t>14</a:t>
            </a:fld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04F22CA6-30C8-420A-ABD7-3DC408847B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236619"/>
              </p:ext>
            </p:extLst>
          </p:nvPr>
        </p:nvGraphicFramePr>
        <p:xfrm>
          <a:off x="1083976" y="2627336"/>
          <a:ext cx="2307617" cy="1468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98400" imgH="444240" progId="Equation.DSMT4">
                  <p:embed/>
                </p:oleObj>
              </mc:Choice>
              <mc:Fallback>
                <p:oleObj name="Equation" r:id="rId5" imgW="698400" imgH="4442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04F22CA6-30C8-420A-ABD7-3DC408847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3976" y="2627336"/>
                        <a:ext cx="2307617" cy="1468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08355" y="454825"/>
            <a:ext cx="4314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信号频率和该轴上交点的数量成反比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02F83A4-76D1-A89B-55EE-D1D9D97823F7}"/>
              </a:ext>
            </a:extLst>
          </p:cNvPr>
          <p:cNvGrpSpPr/>
          <p:nvPr/>
        </p:nvGrpSpPr>
        <p:grpSpPr>
          <a:xfrm>
            <a:off x="527570" y="4311255"/>
            <a:ext cx="3883576" cy="1938992"/>
            <a:chOff x="638547" y="4419320"/>
            <a:chExt cx="3883576" cy="1938992"/>
          </a:xfrm>
        </p:grpSpPr>
        <p:sp>
          <p:nvSpPr>
            <p:cNvPr id="11" name="文本框 10"/>
            <p:cNvSpPr txBox="1"/>
            <p:nvPr/>
          </p:nvSpPr>
          <p:spPr>
            <a:xfrm>
              <a:off x="638547" y="4419320"/>
              <a:ext cx="3883576" cy="19389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已知一通道信号（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Ch1-X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）频率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可测量未知信号（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Ch2-Y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）的频率（或相位差）</a:t>
              </a:r>
            </a:p>
          </p:txBody>
        </p:sp>
        <p:sp>
          <p:nvSpPr>
            <p:cNvPr id="10" name="右箭头 9"/>
            <p:cNvSpPr/>
            <p:nvPr/>
          </p:nvSpPr>
          <p:spPr>
            <a:xfrm rot="5400000">
              <a:off x="2240509" y="4980301"/>
              <a:ext cx="679653" cy="6015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1171297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EA9ECB26-D009-4D45-8C3A-A5548F2CB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762" y="1282591"/>
            <a:ext cx="4860192" cy="504907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D6F42D-B3B8-4E77-90C4-6B56DDB6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FEBF-AC71-4656-A920-65DEEE39B699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5BD6AA-86C9-4214-9667-2983146E7C14}"/>
              </a:ext>
            </a:extLst>
          </p:cNvPr>
          <p:cNvSpPr txBox="1"/>
          <p:nvPr/>
        </p:nvSpPr>
        <p:spPr>
          <a:xfrm>
            <a:off x="2570046" y="380947"/>
            <a:ext cx="6884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不同频率比、相位差下的李萨如图形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D4BFDC-2E72-4B2A-8247-8F1F58E9BB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10" r="70517" b="31291"/>
          <a:stretch/>
        </p:blipFill>
        <p:spPr>
          <a:xfrm>
            <a:off x="5529920" y="1794123"/>
            <a:ext cx="1132160" cy="9590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BD11E3-F800-4DA9-B37B-6F98536C6F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7" r="70517" b="36523"/>
          <a:stretch/>
        </p:blipFill>
        <p:spPr>
          <a:xfrm>
            <a:off x="465032" y="1794123"/>
            <a:ext cx="1132160" cy="9590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1694B6-AAE2-4B00-9B1B-8FAAF349AD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6" r="70517" b="34455"/>
          <a:stretch/>
        </p:blipFill>
        <p:spPr>
          <a:xfrm>
            <a:off x="1745722" y="1817688"/>
            <a:ext cx="1132160" cy="9590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C101446-2487-4DD8-8DC2-3A723AEF6B3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36228" r="70517" b="30473"/>
          <a:stretch/>
        </p:blipFill>
        <p:spPr>
          <a:xfrm>
            <a:off x="3026412" y="1817688"/>
            <a:ext cx="1103224" cy="9590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69F2B20-B5FB-4B31-97F0-C4B0841FC3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7" r="71270" b="29654"/>
          <a:stretch/>
        </p:blipFill>
        <p:spPr>
          <a:xfrm>
            <a:off x="4278166" y="1817688"/>
            <a:ext cx="1103224" cy="95901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AFE1E9E-A4D4-4D97-A67E-3AE88B52BE13}"/>
              </a:ext>
            </a:extLst>
          </p:cNvPr>
          <p:cNvSpPr txBox="1"/>
          <p:nvPr/>
        </p:nvSpPr>
        <p:spPr>
          <a:xfrm>
            <a:off x="801804" y="144835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25°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9E58868-6C1A-439F-9054-BB44954EDD18}"/>
              </a:ext>
            </a:extLst>
          </p:cNvPr>
          <p:cNvSpPr txBox="1"/>
          <p:nvPr/>
        </p:nvSpPr>
        <p:spPr>
          <a:xfrm>
            <a:off x="2053558" y="144835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70°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D823D37-E1F7-45D0-91D9-C87643C30EA5}"/>
              </a:ext>
            </a:extLst>
          </p:cNvPr>
          <p:cNvSpPr txBox="1"/>
          <p:nvPr/>
        </p:nvSpPr>
        <p:spPr>
          <a:xfrm>
            <a:off x="3332014" y="142479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115°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1BB1E9-7200-47E8-BE61-DE047816168C}"/>
              </a:ext>
            </a:extLst>
          </p:cNvPr>
          <p:cNvSpPr txBox="1"/>
          <p:nvPr/>
        </p:nvSpPr>
        <p:spPr>
          <a:xfrm>
            <a:off x="4510620" y="1448356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160°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F44D2F2-28D3-4DCC-875A-CCF1E0E5910D}"/>
              </a:ext>
            </a:extLst>
          </p:cNvPr>
          <p:cNvSpPr txBox="1"/>
          <p:nvPr/>
        </p:nvSpPr>
        <p:spPr>
          <a:xfrm>
            <a:off x="5821914" y="142479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205°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49EDE31-0C5C-4D08-9D2F-AACA512CD76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33350" r="68870" b="33350"/>
          <a:stretch/>
        </p:blipFill>
        <p:spPr>
          <a:xfrm>
            <a:off x="5529920" y="3551726"/>
            <a:ext cx="1132160" cy="95901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36187D5-F061-446B-A1BD-5D6E25F1354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55" r="70517" b="30946"/>
          <a:stretch/>
        </p:blipFill>
        <p:spPr>
          <a:xfrm>
            <a:off x="465032" y="3551728"/>
            <a:ext cx="1132160" cy="95901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81F91E6-7077-4CF6-83FB-BBA77F7B69E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54" r="70517" b="26946"/>
          <a:stretch/>
        </p:blipFill>
        <p:spPr>
          <a:xfrm>
            <a:off x="1745722" y="3551727"/>
            <a:ext cx="1132160" cy="95901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90799D8-DC93-4897-9131-64397756CC1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28" r="70517" b="29173"/>
          <a:stretch/>
        </p:blipFill>
        <p:spPr>
          <a:xfrm>
            <a:off x="3011944" y="3551726"/>
            <a:ext cx="1132160" cy="95901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8D983C9-D0A7-43D3-9E26-650727642F3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24" r="70517" b="27277"/>
          <a:stretch/>
        </p:blipFill>
        <p:spPr>
          <a:xfrm>
            <a:off x="4263698" y="3551726"/>
            <a:ext cx="1132160" cy="959017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2A2EEDD9-1946-4525-88B6-E14824292DED}"/>
              </a:ext>
            </a:extLst>
          </p:cNvPr>
          <p:cNvSpPr txBox="1"/>
          <p:nvPr/>
        </p:nvSpPr>
        <p:spPr>
          <a:xfrm>
            <a:off x="801804" y="318239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12°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D84F62C-E215-454B-ABC7-2B728E070F25}"/>
              </a:ext>
            </a:extLst>
          </p:cNvPr>
          <p:cNvSpPr txBox="1"/>
          <p:nvPr/>
        </p:nvSpPr>
        <p:spPr>
          <a:xfrm>
            <a:off x="2053558" y="318239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57°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ABDB379-3DF4-47CF-81BE-4F85F2127F35}"/>
              </a:ext>
            </a:extLst>
          </p:cNvPr>
          <p:cNvSpPr txBox="1"/>
          <p:nvPr/>
        </p:nvSpPr>
        <p:spPr>
          <a:xfrm>
            <a:off x="3332014" y="3158829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102°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89002A7-20CE-4239-BEBA-5059272F7704}"/>
              </a:ext>
            </a:extLst>
          </p:cNvPr>
          <p:cNvSpPr txBox="1"/>
          <p:nvPr/>
        </p:nvSpPr>
        <p:spPr>
          <a:xfrm>
            <a:off x="4510620" y="3182394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147°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B9DC74D-1EE3-42AF-AC84-C4896404C75F}"/>
              </a:ext>
            </a:extLst>
          </p:cNvPr>
          <p:cNvSpPr txBox="1"/>
          <p:nvPr/>
        </p:nvSpPr>
        <p:spPr>
          <a:xfrm>
            <a:off x="5821914" y="3158829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192°</a:t>
            </a:r>
            <a:endParaRPr lang="zh-CN" altLang="en-US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372CE1-D572-48E7-B2FA-AB3869C9B9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" t="36409" r="68737" b="30034"/>
          <a:stretch/>
        </p:blipFill>
        <p:spPr>
          <a:xfrm>
            <a:off x="5529920" y="5315716"/>
            <a:ext cx="1132160" cy="966443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7F037CC2-C006-43C5-A17C-F22076D70D4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" t="36354" r="68220" b="30346"/>
          <a:stretch/>
        </p:blipFill>
        <p:spPr>
          <a:xfrm>
            <a:off x="465032" y="5309333"/>
            <a:ext cx="1132160" cy="95901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0B7EAC67-1184-4914-BCE4-43E578F3E41F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" t="33350" r="68051" b="34052"/>
          <a:stretch/>
        </p:blipFill>
        <p:spPr>
          <a:xfrm>
            <a:off x="3004710" y="5339625"/>
            <a:ext cx="1132160" cy="938822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984BA64C-EF31-4472-AABB-7C4A49C2327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" t="39905" r="68698" b="27573"/>
          <a:stretch/>
        </p:blipFill>
        <p:spPr>
          <a:xfrm>
            <a:off x="1745721" y="5341821"/>
            <a:ext cx="1132161" cy="936626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D6A2AC7-7371-47B6-9C0E-602C5E50A716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52" r="70517" b="25250"/>
          <a:stretch/>
        </p:blipFill>
        <p:spPr>
          <a:xfrm>
            <a:off x="4263698" y="5329527"/>
            <a:ext cx="1132160" cy="959017"/>
          </a:xfrm>
          <a:prstGeom prst="rect">
            <a:avLst/>
          </a:prstGeom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223A2351-7BC1-4F03-B42A-DFA1F29944A2}"/>
              </a:ext>
            </a:extLst>
          </p:cNvPr>
          <p:cNvSpPr txBox="1"/>
          <p:nvPr/>
        </p:nvSpPr>
        <p:spPr>
          <a:xfrm>
            <a:off x="801804" y="4936309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118°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61D6707-CF73-4468-A7B8-7C4C2706ACAE}"/>
              </a:ext>
            </a:extLst>
          </p:cNvPr>
          <p:cNvSpPr txBox="1"/>
          <p:nvPr/>
        </p:nvSpPr>
        <p:spPr>
          <a:xfrm>
            <a:off x="2053558" y="4936309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140°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601AE54-5F02-4EEB-863E-D19EF26FA9EF}"/>
              </a:ext>
            </a:extLst>
          </p:cNvPr>
          <p:cNvSpPr txBox="1"/>
          <p:nvPr/>
        </p:nvSpPr>
        <p:spPr>
          <a:xfrm>
            <a:off x="3332014" y="4912744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163°</a:t>
            </a:r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C698EF4-5658-40C3-B9F0-B68C140C7E60}"/>
              </a:ext>
            </a:extLst>
          </p:cNvPr>
          <p:cNvSpPr txBox="1"/>
          <p:nvPr/>
        </p:nvSpPr>
        <p:spPr>
          <a:xfrm>
            <a:off x="4510620" y="4936309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185°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4F64812-5A57-4251-B671-EC99A84372E3}"/>
              </a:ext>
            </a:extLst>
          </p:cNvPr>
          <p:cNvSpPr txBox="1"/>
          <p:nvPr/>
        </p:nvSpPr>
        <p:spPr>
          <a:xfrm>
            <a:off x="5821914" y="4912744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208°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5302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0" y="2847434"/>
            <a:ext cx="12192001" cy="1291039"/>
            <a:chOff x="0" y="2847433"/>
            <a:chExt cx="12192000" cy="1291039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4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015674" y="3077396"/>
              <a:ext cx="295465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实验装置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085781" y="3264361"/>
              <a:ext cx="3618744" cy="461663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EXPERIMENTAL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DEVICE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FCF6881-D9C9-4F7E-9501-8AC9AC9F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01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实验装置</a:t>
            </a:r>
          </a:p>
        </p:txBody>
      </p:sp>
      <p:sp>
        <p:nvSpPr>
          <p:cNvPr id="397" name="矩形 396"/>
          <p:cNvSpPr/>
          <p:nvPr/>
        </p:nvSpPr>
        <p:spPr>
          <a:xfrm>
            <a:off x="2680702" y="324999"/>
            <a:ext cx="3044030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EXPERIMENTAL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DEVICE</a:t>
            </a: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>
                <a:spLocks/>
              </p:cNvSpPr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51A3044-8B9B-40DB-BF17-9C8AF42F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17</a:t>
            </a:fld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279DFFF-1D61-87D1-DD4F-0E3AEE8735DC}"/>
              </a:ext>
            </a:extLst>
          </p:cNvPr>
          <p:cNvGrpSpPr/>
          <p:nvPr/>
        </p:nvGrpSpPr>
        <p:grpSpPr>
          <a:xfrm>
            <a:off x="419184" y="1242675"/>
            <a:ext cx="10248062" cy="4580137"/>
            <a:chOff x="161352" y="204926"/>
            <a:chExt cx="11939686" cy="567135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BA1A769-F989-FFA7-4326-4F7FCD62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352" y="204926"/>
              <a:ext cx="11939686" cy="5671351"/>
            </a:xfrm>
            <a:prstGeom prst="rect">
              <a:avLst/>
            </a:prstGeom>
          </p:spPr>
        </p:pic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06F9986-C1AF-668D-0029-E59239C4C1CC}"/>
                </a:ext>
              </a:extLst>
            </p:cNvPr>
            <p:cNvSpPr/>
            <p:nvPr/>
          </p:nvSpPr>
          <p:spPr>
            <a:xfrm>
              <a:off x="6981359" y="2202402"/>
              <a:ext cx="3186097" cy="3524435"/>
            </a:xfrm>
            <a:prstGeom prst="roundRect">
              <a:avLst>
                <a:gd name="adj" fmla="val 15327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A3F3106-F0DB-4765-5EDC-D3E27F7385BC}"/>
                </a:ext>
              </a:extLst>
            </p:cNvPr>
            <p:cNvSpPr/>
            <p:nvPr/>
          </p:nvSpPr>
          <p:spPr>
            <a:xfrm>
              <a:off x="6274257" y="506027"/>
              <a:ext cx="656519" cy="506915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A26E823-9C7E-A1CE-4559-07FF35D6E8B3}"/>
                </a:ext>
              </a:extLst>
            </p:cNvPr>
            <p:cNvSpPr/>
            <p:nvPr/>
          </p:nvSpPr>
          <p:spPr>
            <a:xfrm>
              <a:off x="10345995" y="2292937"/>
              <a:ext cx="1633898" cy="3373515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3764FA6-0B30-19CA-B4A5-EC5B4DA8EFDB}"/>
                </a:ext>
              </a:extLst>
            </p:cNvPr>
            <p:cNvSpPr/>
            <p:nvPr/>
          </p:nvSpPr>
          <p:spPr>
            <a:xfrm>
              <a:off x="7350712" y="304800"/>
              <a:ext cx="2370338" cy="1797728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F3B11FD1-A15F-C63D-500B-E9D7494DB971}"/>
                </a:ext>
              </a:extLst>
            </p:cNvPr>
            <p:cNvSpPr/>
            <p:nvPr/>
          </p:nvSpPr>
          <p:spPr>
            <a:xfrm>
              <a:off x="9721051" y="506027"/>
              <a:ext cx="2081670" cy="171339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4C34BEE-2C1F-587B-669F-8081ACB93931}"/>
              </a:ext>
            </a:extLst>
          </p:cNvPr>
          <p:cNvSpPr txBox="1"/>
          <p:nvPr/>
        </p:nvSpPr>
        <p:spPr>
          <a:xfrm>
            <a:off x="10631861" y="4436532"/>
            <a:ext cx="15344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轴和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轴分别施加外接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ch1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ch2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信号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（李萨如图形）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F26F87B-7913-F8A6-83B4-9CEEF3F29788}"/>
              </a:ext>
            </a:extLst>
          </p:cNvPr>
          <p:cNvSpPr txBox="1"/>
          <p:nvPr/>
        </p:nvSpPr>
        <p:spPr>
          <a:xfrm>
            <a:off x="4323333" y="5785140"/>
            <a:ext cx="41540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ALT/CHOP: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（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两个通道）断续显示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交替显示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AC/DC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：交流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直流 耦合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GND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：将该通道信号接地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Px10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：放大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倍（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MAG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也表示放大）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BDEE46-C635-C585-DE7E-1F45D00265EF}"/>
              </a:ext>
            </a:extLst>
          </p:cNvPr>
          <p:cNvSpPr txBox="1"/>
          <p:nvPr/>
        </p:nvSpPr>
        <p:spPr>
          <a:xfrm>
            <a:off x="432266" y="5822812"/>
            <a:ext cx="3877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长横线：长按按钮后的功能，一般用不到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4CB02A4-2DA0-27CD-BE41-7F7B64AEADDF}"/>
              </a:ext>
            </a:extLst>
          </p:cNvPr>
          <p:cNvSpPr txBox="1"/>
          <p:nvPr/>
        </p:nvSpPr>
        <p:spPr>
          <a:xfrm>
            <a:off x="9043936" y="5815393"/>
            <a:ext cx="25154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ADD: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两个信号相加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并在屏幕上出现“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05A8AFA-4152-3F6A-C14C-E41A40DD9D4C}"/>
              </a:ext>
            </a:extLst>
          </p:cNvPr>
          <p:cNvSpPr/>
          <p:nvPr/>
        </p:nvSpPr>
        <p:spPr>
          <a:xfrm>
            <a:off x="9092263" y="4097825"/>
            <a:ext cx="477413" cy="385609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C64011B-8075-3C14-6681-23DD6B05A2DB}"/>
              </a:ext>
            </a:extLst>
          </p:cNvPr>
          <p:cNvCxnSpPr>
            <a:cxnSpLocks/>
          </p:cNvCxnSpPr>
          <p:nvPr/>
        </p:nvCxnSpPr>
        <p:spPr>
          <a:xfrm>
            <a:off x="9599168" y="4374628"/>
            <a:ext cx="1032693" cy="272187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39B11EF8-78FB-1121-5E89-0F0A608D1980}"/>
              </a:ext>
            </a:extLst>
          </p:cNvPr>
          <p:cNvSpPr txBox="1">
            <a:spLocks/>
          </p:cNvSpPr>
          <p:nvPr/>
        </p:nvSpPr>
        <p:spPr bwMode="auto">
          <a:xfrm>
            <a:off x="112809" y="737144"/>
            <a:ext cx="6160118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defTabSz="685800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287338" indent="-136525" defTabSz="6858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300"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423863" indent="-136525" defTabSz="6858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561975" indent="-136525" defTabSz="6858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698500" indent="-136525" defTabSz="6858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1155700" indent="-136525" defTabSz="6858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1612900" indent="-136525" defTabSz="6858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2070100" indent="-136525" defTabSz="6858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2527300" indent="-136525" defTabSz="6858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kumimoji="1" lang="en-US" altLang="zh-CN" sz="28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4.1</a:t>
            </a:r>
            <a:r>
              <a:rPr kumimoji="1" lang="zh-CN" altLang="en-US" sz="28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示波器</a:t>
            </a:r>
          </a:p>
        </p:txBody>
      </p:sp>
    </p:spTree>
    <p:extLst>
      <p:ext uri="{BB962C8B-B14F-4D97-AF65-F5344CB8AC3E}">
        <p14:creationId xmlns:p14="http://schemas.microsoft.com/office/powerpoint/2010/main" val="80419534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F697EB5-438E-4328-8865-B2B7B3BFECAA}"/>
              </a:ext>
            </a:extLst>
          </p:cNvPr>
          <p:cNvSpPr txBox="1"/>
          <p:nvPr/>
        </p:nvSpPr>
        <p:spPr>
          <a:xfrm>
            <a:off x="4406872" y="1363027"/>
            <a:ext cx="3103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</a:rPr>
              <a:t>TRIGGER(</a:t>
            </a:r>
            <a:r>
              <a:rPr lang="zh-CN" altLang="en-US" sz="2400" dirty="0">
                <a:solidFill>
                  <a:srgbClr val="002060"/>
                </a:solidFill>
              </a:rPr>
              <a:t>触发</a:t>
            </a:r>
            <a:r>
              <a:rPr lang="en-US" altLang="zh-CN" sz="2400" dirty="0">
                <a:solidFill>
                  <a:srgbClr val="002060"/>
                </a:solidFill>
              </a:rPr>
              <a:t>)</a:t>
            </a:r>
            <a:r>
              <a:rPr lang="zh-CN" altLang="en-US" sz="2400" dirty="0">
                <a:solidFill>
                  <a:srgbClr val="002060"/>
                </a:solidFill>
              </a:rPr>
              <a:t>：</a:t>
            </a:r>
            <a:endParaRPr lang="en-US" altLang="zh-CN" sz="2400" dirty="0">
              <a:solidFill>
                <a:srgbClr val="00206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获得稳定波形的操作步骤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CC3D67-08C4-4E79-AA90-F5587D2A7200}"/>
              </a:ext>
            </a:extLst>
          </p:cNvPr>
          <p:cNvSpPr txBox="1"/>
          <p:nvPr/>
        </p:nvSpPr>
        <p:spPr>
          <a:xfrm>
            <a:off x="171088" y="3452114"/>
            <a:ext cx="46813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FF0000"/>
                </a:solidFill>
              </a:rPr>
              <a:t>SOURCE</a:t>
            </a:r>
            <a:r>
              <a:rPr lang="zh-CN" altLang="en-US" b="1" dirty="0">
                <a:solidFill>
                  <a:srgbClr val="FF0000"/>
                </a:solidFill>
              </a:rPr>
              <a:t>（触发源）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：参考通道一信号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：参考通道二信号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VERT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：参考全部信号（的频率）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：参考市电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~50Hz/60Hz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（的频率）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：参考外部输入信号（的频率）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CC3D67-08C4-4E79-AA90-F5587D2A7200}"/>
              </a:ext>
            </a:extLst>
          </p:cNvPr>
          <p:cNvSpPr txBox="1"/>
          <p:nvPr/>
        </p:nvSpPr>
        <p:spPr>
          <a:xfrm>
            <a:off x="4731983" y="3364781"/>
            <a:ext cx="32355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FF0000"/>
                </a:solidFill>
              </a:rPr>
              <a:t>COUPLING</a:t>
            </a:r>
            <a:r>
              <a:rPr lang="zh-CN" altLang="en-US" sz="2000" b="1" dirty="0">
                <a:solidFill>
                  <a:srgbClr val="FF0000"/>
                </a:solidFill>
              </a:rPr>
              <a:t>（触发方式）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：交流耦合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LFR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：过滤低频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HFR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：过滤高频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2" y="588333"/>
            <a:ext cx="3503399" cy="250796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DCC3D67-08C4-4E79-AA90-F5587D2A7200}"/>
              </a:ext>
            </a:extLst>
          </p:cNvPr>
          <p:cNvSpPr txBox="1"/>
          <p:nvPr/>
        </p:nvSpPr>
        <p:spPr>
          <a:xfrm>
            <a:off x="7550775" y="467563"/>
            <a:ext cx="4359178" cy="198515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依次调节</a:t>
            </a:r>
            <a:endParaRPr lang="en-US" altLang="zh-CN" sz="2400" dirty="0"/>
          </a:p>
          <a:p>
            <a:r>
              <a:rPr lang="en-US" altLang="zh-CN" sz="2000" b="1" dirty="0">
                <a:solidFill>
                  <a:srgbClr val="FF0000"/>
                </a:solidFill>
              </a:rPr>
              <a:t>Auto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SOURCE</a:t>
            </a:r>
            <a:r>
              <a:rPr lang="zh-CN" altLang="en-US" sz="2000" b="1" dirty="0">
                <a:solidFill>
                  <a:srgbClr val="FF0000"/>
                </a:solidFill>
              </a:rPr>
              <a:t>（触发源）</a:t>
            </a:r>
            <a:r>
              <a:rPr lang="en-US" altLang="zh-CN" sz="2000" dirty="0">
                <a:solidFill>
                  <a:srgbClr val="FF0000"/>
                </a:solidFill>
              </a:rPr>
              <a:t>--</a:t>
            </a:r>
            <a:r>
              <a:rPr lang="zh-CN" altLang="en-US" dirty="0">
                <a:solidFill>
                  <a:srgbClr val="FF0000"/>
                </a:solidFill>
              </a:rPr>
              <a:t>选</a:t>
            </a:r>
            <a:r>
              <a:rPr lang="en-US" altLang="zh-CN" dirty="0">
                <a:solidFill>
                  <a:srgbClr val="FF0000"/>
                </a:solidFill>
              </a:rPr>
              <a:t>CH1/CH2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COUPLING</a:t>
            </a:r>
            <a:r>
              <a:rPr lang="zh-CN" altLang="en-US" sz="2000" b="1" dirty="0">
                <a:solidFill>
                  <a:srgbClr val="FF0000"/>
                </a:solidFill>
              </a:rPr>
              <a:t>（触发耦合方式</a:t>
            </a:r>
            <a:r>
              <a:rPr lang="zh-CN" altLang="en-US" sz="2000" dirty="0">
                <a:solidFill>
                  <a:srgbClr val="FF0000"/>
                </a:solidFill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</a:rPr>
              <a:t>--</a:t>
            </a:r>
            <a:r>
              <a:rPr lang="zh-CN" altLang="en-US" dirty="0">
                <a:solidFill>
                  <a:srgbClr val="FF0000"/>
                </a:solidFill>
              </a:rPr>
              <a:t>选</a:t>
            </a:r>
            <a:r>
              <a:rPr lang="en-US" altLang="zh-CN" dirty="0">
                <a:solidFill>
                  <a:srgbClr val="FF0000"/>
                </a:solidFill>
              </a:rPr>
              <a:t>AC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LEVEL</a:t>
            </a:r>
            <a:r>
              <a:rPr lang="zh-CN" altLang="en-US" sz="2000" b="1" dirty="0">
                <a:solidFill>
                  <a:srgbClr val="FF0000"/>
                </a:solidFill>
              </a:rPr>
              <a:t>（触发电平）</a:t>
            </a:r>
            <a:r>
              <a:rPr lang="en-US" altLang="zh-CN" sz="2000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至黄灯亮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在信号电压的范围内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231" y="2751401"/>
            <a:ext cx="3560003" cy="344433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0685287" y="5328467"/>
            <a:ext cx="536331" cy="17757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459566" y="548155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u="sng" dirty="0">
                <a:solidFill>
                  <a:srgbClr val="FF0000"/>
                </a:solidFill>
              </a:rPr>
              <a:t>CH1</a:t>
            </a:r>
            <a:r>
              <a:rPr lang="en-US" altLang="zh-CN" b="1" i="1" u="sng" dirty="0">
                <a:solidFill>
                  <a:srgbClr val="FF0000"/>
                </a:solidFill>
              </a:rPr>
              <a:t>f</a:t>
            </a:r>
            <a:r>
              <a:rPr lang="en-US" altLang="zh-CN" b="1" u="sng" dirty="0">
                <a:solidFill>
                  <a:srgbClr val="FF0000"/>
                </a:solidFill>
              </a:rPr>
              <a:t> AC</a:t>
            </a:r>
            <a:endParaRPr lang="zh-CN" alt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186961" y="2659082"/>
            <a:ext cx="395654" cy="18463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750815" y="5518011"/>
            <a:ext cx="241604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FF0000"/>
                </a:solidFill>
              </a:rPr>
              <a:t>Slop: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上升沿触发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下降沿触发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lang="zh-CN" altLang="en-US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i="1" dirty="0"/>
          </a:p>
        </p:txBody>
      </p:sp>
      <p:sp>
        <p:nvSpPr>
          <p:cNvPr id="16" name="上弧形箭头 15"/>
          <p:cNvSpPr/>
          <p:nvPr/>
        </p:nvSpPr>
        <p:spPr>
          <a:xfrm rot="19781576" flipH="1">
            <a:off x="2763298" y="481236"/>
            <a:ext cx="932842" cy="35400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513655" y="982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调至黄灯亮</a:t>
            </a:r>
          </a:p>
        </p:txBody>
      </p:sp>
    </p:spTree>
    <p:extLst>
      <p:ext uri="{BB962C8B-B14F-4D97-AF65-F5344CB8AC3E}">
        <p14:creationId xmlns:p14="http://schemas.microsoft.com/office/powerpoint/2010/main" val="3216555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32C36D-9B82-4E08-80E8-EC1E5EF37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8792"/>
            <a:ext cx="5513622" cy="45005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2A237B9-06C1-4D1A-82A3-3E7AABBCB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6" y="291623"/>
            <a:ext cx="5063056" cy="49005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81B54D9-236B-4E00-AEAD-4E0585CDCC6A}"/>
              </a:ext>
            </a:extLst>
          </p:cNvPr>
          <p:cNvSpPr txBox="1"/>
          <p:nvPr/>
        </p:nvSpPr>
        <p:spPr>
          <a:xfrm>
            <a:off x="-52756" y="5386615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CH1: </a:t>
            </a:r>
            <a:r>
              <a:rPr lang="en-US" altLang="zh-CN" sz="2000" b="1" dirty="0">
                <a:solidFill>
                  <a:srgbClr val="002060"/>
                </a:solidFill>
              </a:rPr>
              <a:t>DC/  D=2V/DIV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00A2A7-5ABF-493C-A40E-49085E0D9CDA}"/>
              </a:ext>
            </a:extLst>
          </p:cNvPr>
          <p:cNvSpPr txBox="1"/>
          <p:nvPr/>
        </p:nvSpPr>
        <p:spPr>
          <a:xfrm>
            <a:off x="6950324" y="5406280"/>
            <a:ext cx="4659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X-Y</a:t>
            </a:r>
            <a:r>
              <a:rPr lang="zh-CN" altLang="en-US" sz="2400" dirty="0">
                <a:solidFill>
                  <a:srgbClr val="FF0000"/>
                </a:solidFill>
              </a:rPr>
              <a:t>模式（李萨如图模式）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B9F9D2-B27A-47E8-8961-1A90DB4CEB3A}"/>
              </a:ext>
            </a:extLst>
          </p:cNvPr>
          <p:cNvSpPr txBox="1"/>
          <p:nvPr/>
        </p:nvSpPr>
        <p:spPr>
          <a:xfrm>
            <a:off x="3282210" y="5586670"/>
            <a:ext cx="1729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000" b="1" dirty="0">
                <a:solidFill>
                  <a:srgbClr val="FF0000"/>
                </a:solidFill>
              </a:rPr>
              <a:t>=0.1ms/div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BCC4267-5575-43B7-ABD2-1BEAEA760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FEBF-AC71-4656-A920-65DEEE39B699}" type="slidenum">
              <a:rPr lang="zh-CN" altLang="en-US" smtClean="0"/>
              <a:t>19</a:t>
            </a:fld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7EF1919-82EA-4B09-A452-883A9E3C4686}"/>
              </a:ext>
            </a:extLst>
          </p:cNvPr>
          <p:cNvCxnSpPr>
            <a:cxnSpLocks/>
          </p:cNvCxnSpPr>
          <p:nvPr/>
        </p:nvCxnSpPr>
        <p:spPr>
          <a:xfrm>
            <a:off x="3853800" y="4208016"/>
            <a:ext cx="398606" cy="149065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06DC8A9-7381-4058-8C78-69C1AB8FBA0F}"/>
              </a:ext>
            </a:extLst>
          </p:cNvPr>
          <p:cNvCxnSpPr>
            <a:cxnSpLocks/>
          </p:cNvCxnSpPr>
          <p:nvPr/>
        </p:nvCxnSpPr>
        <p:spPr>
          <a:xfrm>
            <a:off x="4536489" y="4208016"/>
            <a:ext cx="647178" cy="20517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730E770-6170-4239-99B3-9C7E4DAEE74D}"/>
              </a:ext>
            </a:extLst>
          </p:cNvPr>
          <p:cNvCxnSpPr>
            <a:cxnSpLocks/>
          </p:cNvCxnSpPr>
          <p:nvPr/>
        </p:nvCxnSpPr>
        <p:spPr>
          <a:xfrm flipH="1">
            <a:off x="2464294" y="4208016"/>
            <a:ext cx="270030" cy="1778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0ED43A6-60FD-48F9-BE60-881520D1E97A}"/>
              </a:ext>
            </a:extLst>
          </p:cNvPr>
          <p:cNvCxnSpPr>
            <a:cxnSpLocks/>
          </p:cNvCxnSpPr>
          <p:nvPr/>
        </p:nvCxnSpPr>
        <p:spPr>
          <a:xfrm flipH="1">
            <a:off x="870011" y="4208016"/>
            <a:ext cx="639194" cy="123776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47EE852-4CFB-4937-AE52-CC5B68B77D81}"/>
              </a:ext>
            </a:extLst>
          </p:cNvPr>
          <p:cNvCxnSpPr>
            <a:cxnSpLocks/>
          </p:cNvCxnSpPr>
          <p:nvPr/>
        </p:nvCxnSpPr>
        <p:spPr>
          <a:xfrm flipH="1">
            <a:off x="8716980" y="4598633"/>
            <a:ext cx="1803059" cy="84715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B2A2D49-3663-8050-1734-45A8A5382C36}"/>
              </a:ext>
            </a:extLst>
          </p:cNvPr>
          <p:cNvSpPr txBox="1"/>
          <p:nvPr/>
        </p:nvSpPr>
        <p:spPr>
          <a:xfrm>
            <a:off x="3389097" y="6259812"/>
            <a:ext cx="3972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zh-CN" altLang="en-US" sz="2400" dirty="0">
                <a:solidFill>
                  <a:srgbClr val="FF0000"/>
                </a:solidFill>
              </a:rPr>
              <a:t>模式（</a:t>
            </a:r>
            <a:r>
              <a:rPr lang="zh-CN" altLang="en-US" sz="2000" dirty="0">
                <a:solidFill>
                  <a:srgbClr val="FF0000"/>
                </a:solidFill>
              </a:rPr>
              <a:t>扫描模式，触发源</a:t>
            </a:r>
            <a:r>
              <a:rPr lang="en-US" altLang="zh-CN" sz="2000" dirty="0">
                <a:solidFill>
                  <a:srgbClr val="FF0000"/>
                </a:solidFill>
              </a:rPr>
              <a:t>CH2</a:t>
            </a:r>
            <a:r>
              <a:rPr lang="zh-CN" altLang="en-US" sz="2000" dirty="0">
                <a:solidFill>
                  <a:srgbClr val="FF0000"/>
                </a:solidFill>
              </a:rPr>
              <a:t>）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4254D2-5BBF-1F93-3892-162614CB3612}"/>
              </a:ext>
            </a:extLst>
          </p:cNvPr>
          <p:cNvSpPr txBox="1"/>
          <p:nvPr/>
        </p:nvSpPr>
        <p:spPr>
          <a:xfrm>
            <a:off x="838200" y="5994694"/>
            <a:ext cx="274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CH2: </a:t>
            </a:r>
            <a:r>
              <a:rPr lang="en-US" altLang="zh-CN" sz="2000" b="1" dirty="0">
                <a:solidFill>
                  <a:srgbClr val="002060"/>
                </a:solidFill>
              </a:rPr>
              <a:t>AC/  D=1V/DIV</a:t>
            </a:r>
            <a:endParaRPr lang="zh-CN" alt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96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直接连接符 82"/>
          <p:cNvCxnSpPr/>
          <p:nvPr/>
        </p:nvCxnSpPr>
        <p:spPr>
          <a:xfrm flipH="1">
            <a:off x="6763951" y="1365189"/>
            <a:ext cx="1" cy="549281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6038455" y="0"/>
            <a:ext cx="0" cy="564364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rot="5400000">
            <a:off x="-2741856" y="2736809"/>
            <a:ext cx="6818603" cy="13449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8463" y="245327"/>
            <a:ext cx="1015655" cy="6450723"/>
          </a:xfrm>
          <a:prstGeom prst="rect">
            <a:avLst/>
          </a:prstGeom>
          <a:noFill/>
        </p:spPr>
        <p:txBody>
          <a:bodyPr vert="eaVert" wrap="square" lIns="91436" tIns="45718" rIns="91436" bIns="45718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r>
              <a:rPr lang="zh-CN" altLang="en-US" sz="5400" dirty="0">
                <a:solidFill>
                  <a:schemeClr val="bg1"/>
                </a:solidFill>
                <a:latin typeface="Eras Light ITC" panose="020B0402030504020804" pitchFamily="34" charset="0"/>
              </a:rPr>
              <a:t> </a:t>
            </a:r>
            <a:r>
              <a:rPr lang="en-US" altLang="zh-CN" sz="5400" dirty="0">
                <a:solidFill>
                  <a:schemeClr val="bg1"/>
                </a:solidFill>
                <a:latin typeface="Eras Light ITC" panose="020B0402030504020804" pitchFamily="34" charset="0"/>
              </a:rPr>
              <a:t>CONTENTS</a:t>
            </a:r>
            <a:endParaRPr lang="zh-CN" altLang="en-US" sz="54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73" name="圆角矩形 72"/>
          <p:cNvSpPr/>
          <p:nvPr/>
        </p:nvSpPr>
        <p:spPr>
          <a:xfrm rot="10800000" flipV="1">
            <a:off x="5796313" y="1705945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74" name="圆角矩形 73"/>
          <p:cNvSpPr/>
          <p:nvPr/>
        </p:nvSpPr>
        <p:spPr>
          <a:xfrm rot="10800000" flipV="1">
            <a:off x="6521811" y="2313513"/>
            <a:ext cx="484287" cy="491115"/>
          </a:xfrm>
          <a:prstGeom prst="roundRect">
            <a:avLst>
              <a:gd name="adj" fmla="val 5039"/>
            </a:avLst>
          </a:prstGeom>
          <a:solidFill>
            <a:srgbClr val="2F559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75" name="圆角矩形 74"/>
          <p:cNvSpPr/>
          <p:nvPr/>
        </p:nvSpPr>
        <p:spPr>
          <a:xfrm rot="10800000" flipV="1">
            <a:off x="5797243" y="297688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76" name="圆角矩形 75"/>
          <p:cNvSpPr/>
          <p:nvPr/>
        </p:nvSpPr>
        <p:spPr>
          <a:xfrm rot="10800000" flipV="1">
            <a:off x="6521811" y="3583513"/>
            <a:ext cx="484287" cy="491115"/>
          </a:xfrm>
          <a:prstGeom prst="roundRect">
            <a:avLst>
              <a:gd name="adj" fmla="val 5039"/>
            </a:avLst>
          </a:prstGeom>
          <a:solidFill>
            <a:srgbClr val="2F559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5</a:t>
            </a:r>
            <a:endParaRPr lang="zh-CN" altLang="en-US" sz="3600" dirty="0"/>
          </a:p>
        </p:txBody>
      </p:sp>
      <p:sp>
        <p:nvSpPr>
          <p:cNvPr id="77" name="圆角矩形 76"/>
          <p:cNvSpPr/>
          <p:nvPr/>
        </p:nvSpPr>
        <p:spPr>
          <a:xfrm rot="10800000" flipV="1">
            <a:off x="5797243" y="424688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78" name="圆角矩形 77"/>
          <p:cNvSpPr/>
          <p:nvPr/>
        </p:nvSpPr>
        <p:spPr>
          <a:xfrm rot="10800000" flipV="1">
            <a:off x="6521811" y="4853512"/>
            <a:ext cx="484287" cy="491115"/>
          </a:xfrm>
          <a:prstGeom prst="roundRect">
            <a:avLst>
              <a:gd name="adj" fmla="val 5039"/>
            </a:avLst>
          </a:prstGeom>
          <a:solidFill>
            <a:srgbClr val="2F559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6</a:t>
            </a:r>
            <a:endParaRPr lang="zh-CN" altLang="en-US" sz="3600" dirty="0"/>
          </a:p>
        </p:txBody>
      </p:sp>
      <p:sp>
        <p:nvSpPr>
          <p:cNvPr id="87" name="文本框 86"/>
          <p:cNvSpPr txBox="1"/>
          <p:nvPr/>
        </p:nvSpPr>
        <p:spPr>
          <a:xfrm>
            <a:off x="3244675" y="1564948"/>
            <a:ext cx="2069789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+mj-ea"/>
                <a:ea typeface="+mj-ea"/>
              </a:rPr>
              <a:t>实验背景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7676173" y="2197401"/>
            <a:ext cx="2069789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+mj-ea"/>
                <a:ea typeface="+mj-ea"/>
              </a:rPr>
              <a:t>实验装置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3248528" y="2839537"/>
            <a:ext cx="2069789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+mj-ea"/>
                <a:ea typeface="+mj-ea"/>
              </a:rPr>
              <a:t>实验目的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7676173" y="3467401"/>
            <a:ext cx="2069789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+mj-ea"/>
                <a:ea typeface="+mj-ea"/>
              </a:rPr>
              <a:t>实验内容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3248528" y="4109537"/>
            <a:ext cx="2069789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+mj-ea"/>
                <a:ea typeface="+mj-ea"/>
              </a:rPr>
              <a:t>实验原理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7907003" y="4751217"/>
            <a:ext cx="1569652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+mj-ea"/>
                <a:ea typeface="+mj-ea"/>
              </a:rPr>
              <a:t>思考题</a:t>
            </a:r>
          </a:p>
        </p:txBody>
      </p:sp>
      <p:sp>
        <p:nvSpPr>
          <p:cNvPr id="104" name="矩形 103"/>
          <p:cNvSpPr/>
          <p:nvPr/>
        </p:nvSpPr>
        <p:spPr>
          <a:xfrm>
            <a:off x="3125192" y="2153781"/>
            <a:ext cx="2194824" cy="261606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100" dirty="0">
                <a:solidFill>
                  <a:srgbClr val="A2A2A2"/>
                </a:solidFill>
                <a:latin typeface="+mj-ea"/>
                <a:ea typeface="+mj-ea"/>
                <a:cs typeface="Times New Roman" panose="02020603050405020304" pitchFamily="18" charset="0"/>
              </a:rPr>
              <a:t>EXPERIMENT BACKGROUNDS</a:t>
            </a:r>
          </a:p>
        </p:txBody>
      </p:sp>
      <p:sp>
        <p:nvSpPr>
          <p:cNvPr id="105" name="矩形 104"/>
          <p:cNvSpPr/>
          <p:nvPr/>
        </p:nvSpPr>
        <p:spPr>
          <a:xfrm>
            <a:off x="3298498" y="3429000"/>
            <a:ext cx="1827736" cy="261606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100" dirty="0">
                <a:solidFill>
                  <a:srgbClr val="A2A2A2"/>
                </a:solidFill>
                <a:latin typeface="+mj-ea"/>
                <a:ea typeface="+mj-ea"/>
                <a:cs typeface="Times New Roman" panose="02020603050405020304" pitchFamily="18" charset="0"/>
              </a:rPr>
              <a:t>EXPERIMENT OBJECTIVE</a:t>
            </a:r>
          </a:p>
        </p:txBody>
      </p:sp>
      <p:sp>
        <p:nvSpPr>
          <p:cNvPr id="106" name="矩形 105"/>
          <p:cNvSpPr/>
          <p:nvPr/>
        </p:nvSpPr>
        <p:spPr>
          <a:xfrm>
            <a:off x="3375281" y="4755864"/>
            <a:ext cx="1808499" cy="261606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100" dirty="0">
                <a:solidFill>
                  <a:srgbClr val="A2A2A2"/>
                </a:solidFill>
                <a:latin typeface="+mj-ea"/>
                <a:ea typeface="+mj-ea"/>
                <a:cs typeface="Times New Roman" panose="02020603050405020304" pitchFamily="18" charset="0"/>
              </a:rPr>
              <a:t>EXPERIMENT PRINCIPLE</a:t>
            </a:r>
          </a:p>
        </p:txBody>
      </p:sp>
      <p:sp>
        <p:nvSpPr>
          <p:cNvPr id="107" name="矩形 106"/>
          <p:cNvSpPr/>
          <p:nvPr/>
        </p:nvSpPr>
        <p:spPr>
          <a:xfrm>
            <a:off x="7808419" y="2804628"/>
            <a:ext cx="1766821" cy="261606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100" dirty="0">
                <a:solidFill>
                  <a:srgbClr val="A2A2A2"/>
                </a:solidFill>
                <a:latin typeface="+mj-ea"/>
                <a:ea typeface="+mj-ea"/>
                <a:cs typeface="Times New Roman" panose="02020603050405020304" pitchFamily="18" charset="0"/>
              </a:rPr>
              <a:t>EXPERIMENTAL DEVICE</a:t>
            </a:r>
          </a:p>
        </p:txBody>
      </p:sp>
      <p:sp>
        <p:nvSpPr>
          <p:cNvPr id="108" name="矩形 107"/>
          <p:cNvSpPr/>
          <p:nvPr/>
        </p:nvSpPr>
        <p:spPr>
          <a:xfrm>
            <a:off x="7731593" y="4074628"/>
            <a:ext cx="1779646" cy="261606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100" dirty="0">
                <a:solidFill>
                  <a:srgbClr val="A2A2A2"/>
                </a:solidFill>
                <a:latin typeface="+mj-ea"/>
                <a:ea typeface="+mj-ea"/>
                <a:cs typeface="Times New Roman" panose="02020603050405020304" pitchFamily="18" charset="0"/>
              </a:rPr>
              <a:t>EXPERIMENT</a:t>
            </a:r>
            <a:r>
              <a:rPr lang="zh-CN" altLang="en-US" sz="1100" dirty="0">
                <a:solidFill>
                  <a:srgbClr val="A2A2A2"/>
                </a:solidFill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solidFill>
                  <a:srgbClr val="A2A2A2"/>
                </a:solidFill>
                <a:latin typeface="+mj-ea"/>
                <a:ea typeface="+mj-ea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109" name="矩形 108"/>
          <p:cNvSpPr/>
          <p:nvPr/>
        </p:nvSpPr>
        <p:spPr>
          <a:xfrm>
            <a:off x="8301344" y="5385228"/>
            <a:ext cx="897995" cy="261606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100" dirty="0">
                <a:solidFill>
                  <a:srgbClr val="A2A2A2"/>
                </a:solidFill>
                <a:latin typeface="+mj-ea"/>
                <a:ea typeface="+mj-ea"/>
                <a:cs typeface="Times New Roman" panose="02020603050405020304" pitchFamily="18" charset="0"/>
              </a:rPr>
              <a:t>EXERCISES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275708-EFCA-42F3-91B5-0B4121F43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03386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73E10B0C-39EA-448F-BF0C-41C4073E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FEBF-AC71-4656-A920-65DEEE39B699}" type="slidenum">
              <a:rPr lang="zh-CN" altLang="en-US" smtClean="0"/>
              <a:t>20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" t="22081" r="2927" b="25310"/>
          <a:stretch/>
        </p:blipFill>
        <p:spPr>
          <a:xfrm>
            <a:off x="468702" y="727819"/>
            <a:ext cx="6472539" cy="266630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847893" y="2425392"/>
            <a:ext cx="1093349" cy="7875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手杖形箭头 14"/>
          <p:cNvSpPr/>
          <p:nvPr/>
        </p:nvSpPr>
        <p:spPr>
          <a:xfrm>
            <a:off x="6452042" y="202131"/>
            <a:ext cx="1697584" cy="34184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24026" y="438428"/>
            <a:ext cx="45631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背后还有一根线（输出</a:t>
            </a:r>
            <a:r>
              <a:rPr lang="en-US" altLang="zh-CN" dirty="0">
                <a:solidFill>
                  <a:srgbClr val="FF0000"/>
                </a:solidFill>
              </a:rPr>
              <a:t>~50Hz</a:t>
            </a:r>
            <a:r>
              <a:rPr lang="zh-CN" altLang="en-US" dirty="0"/>
              <a:t>正弦交流信号）当作未知信号</a:t>
            </a:r>
          </a:p>
        </p:txBody>
      </p:sp>
      <p:sp>
        <p:nvSpPr>
          <p:cNvPr id="17" name="文本框 16"/>
          <p:cNvSpPr txBox="1"/>
          <p:nvPr/>
        </p:nvSpPr>
        <p:spPr>
          <a:xfrm flipH="1">
            <a:off x="4947599" y="3376759"/>
            <a:ext cx="2676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输出屏幕上设定参数的信号</a:t>
            </a:r>
            <a:endParaRPr lang="en-US" altLang="zh-CN" sz="1600" dirty="0"/>
          </a:p>
          <a:p>
            <a:r>
              <a:rPr lang="zh-CN" altLang="en-US" sz="1600" dirty="0"/>
              <a:t>作为已知信号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6268460" y="3091465"/>
            <a:ext cx="20496" cy="4510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405489" y="2773525"/>
            <a:ext cx="527538" cy="5420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637328" y="33885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输出函数信号</a:t>
            </a:r>
          </a:p>
        </p:txBody>
      </p:sp>
      <p:sp>
        <p:nvSpPr>
          <p:cNvPr id="22" name="下箭头 21"/>
          <p:cNvSpPr/>
          <p:nvPr/>
        </p:nvSpPr>
        <p:spPr>
          <a:xfrm>
            <a:off x="1605399" y="3154454"/>
            <a:ext cx="63859" cy="41871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1012805" y="1871603"/>
            <a:ext cx="494709" cy="8155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3" b="19509"/>
          <a:stretch/>
        </p:blipFill>
        <p:spPr>
          <a:xfrm>
            <a:off x="573996" y="4052176"/>
            <a:ext cx="5576723" cy="24745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8" b="24518"/>
          <a:stretch/>
        </p:blipFill>
        <p:spPr>
          <a:xfrm>
            <a:off x="6599459" y="4364213"/>
            <a:ext cx="5123055" cy="213219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24026" y="1240674"/>
            <a:ext cx="471819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同轴电缆</a:t>
            </a:r>
            <a:r>
              <a:rPr lang="en-US" altLang="zh-CN" sz="1400" dirty="0"/>
              <a:t>BNC</a:t>
            </a:r>
            <a:r>
              <a:rPr lang="zh-CN" altLang="en-US" sz="1400" dirty="0"/>
              <a:t>接头，全称是</a:t>
            </a:r>
            <a:r>
              <a:rPr lang="en-US" altLang="zh-CN" sz="1400" dirty="0"/>
              <a:t>Bayonet Nut Connector</a:t>
            </a:r>
            <a:r>
              <a:rPr lang="zh-CN" altLang="en-US" sz="1400" dirty="0"/>
              <a:t>（刺刀螺母连接器）。主要用于串行数字接口视频信号、业余无线电天线、航空电子、测试设备等。这种同轴接头，可以使信号串扰减少。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075521" y="2533521"/>
            <a:ext cx="184639" cy="9254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flipH="1">
            <a:off x="1167840" y="2184877"/>
            <a:ext cx="45719" cy="3061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l="20527" t="39180" r="14187" b="-380"/>
          <a:stretch/>
        </p:blipFill>
        <p:spPr>
          <a:xfrm>
            <a:off x="8864133" y="2520369"/>
            <a:ext cx="1730334" cy="1037054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 rot="20652186">
            <a:off x="10398328" y="2852871"/>
            <a:ext cx="713249" cy="1898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/>
        </p:nvSpPr>
        <p:spPr>
          <a:xfrm rot="1782623">
            <a:off x="10396498" y="3535563"/>
            <a:ext cx="494358" cy="17366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83031">
            <a:off x="7971213" y="2584930"/>
            <a:ext cx="946569" cy="946569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7891330" y="2525701"/>
            <a:ext cx="3640015" cy="1602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5070497" y="504835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FF00"/>
                </a:solidFill>
              </a:rPr>
              <a:t>选择位数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717408" y="40673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旋转调节数字大小</a:t>
            </a:r>
          </a:p>
        </p:txBody>
      </p:sp>
      <p:sp>
        <p:nvSpPr>
          <p:cNvPr id="37" name="上弧形箭头 36"/>
          <p:cNvSpPr/>
          <p:nvPr/>
        </p:nvSpPr>
        <p:spPr>
          <a:xfrm rot="17958787">
            <a:off x="4913160" y="4535326"/>
            <a:ext cx="540241" cy="252422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7711899" y="5289463"/>
            <a:ext cx="285313" cy="68051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9041686" y="428147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直接按数字也行</a:t>
            </a:r>
          </a:p>
        </p:txBody>
      </p:sp>
      <p:sp>
        <p:nvSpPr>
          <p:cNvPr id="40" name="下箭头 39"/>
          <p:cNvSpPr/>
          <p:nvPr/>
        </p:nvSpPr>
        <p:spPr>
          <a:xfrm rot="2879940" flipH="1">
            <a:off x="8568807" y="4424110"/>
            <a:ext cx="140914" cy="13867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8149626" y="54945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选择单位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378892" y="3676778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函数：正弦、频率、幅度、偏置（</a:t>
            </a:r>
            <a:r>
              <a:rPr lang="en-US" altLang="zh-CN" dirty="0">
                <a:solidFill>
                  <a:srgbClr val="FF0000"/>
                </a:solidFill>
              </a:rPr>
              <a:t>0mV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71FD6C-A702-A2E3-E78D-03813B8D215F}"/>
              </a:ext>
            </a:extLst>
          </p:cNvPr>
          <p:cNvSpPr txBox="1"/>
          <p:nvPr/>
        </p:nvSpPr>
        <p:spPr>
          <a:xfrm>
            <a:off x="7851173" y="333236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外壳接地</a:t>
            </a:r>
          </a:p>
        </p:txBody>
      </p: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6253355E-A394-C722-8F17-425B192D76E0}"/>
              </a:ext>
            </a:extLst>
          </p:cNvPr>
          <p:cNvSpPr txBox="1">
            <a:spLocks/>
          </p:cNvSpPr>
          <p:nvPr/>
        </p:nvSpPr>
        <p:spPr bwMode="auto">
          <a:xfrm>
            <a:off x="291924" y="104271"/>
            <a:ext cx="6160118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defTabSz="685800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287338" indent="-136525" defTabSz="6858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300"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423863" indent="-136525" defTabSz="6858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561975" indent="-136525" defTabSz="6858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698500" indent="-136525" defTabSz="6858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1155700" indent="-136525" defTabSz="6858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1612900" indent="-136525" defTabSz="6858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2070100" indent="-136525" defTabSz="6858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2527300" indent="-136525" defTabSz="6858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kumimoji="1" lang="en-US" altLang="zh-CN" sz="28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4.2</a:t>
            </a:r>
            <a:r>
              <a:rPr kumimoji="1" lang="zh-CN" altLang="en-US" sz="28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信号发生器</a:t>
            </a:r>
          </a:p>
        </p:txBody>
      </p:sp>
    </p:spTree>
    <p:extLst>
      <p:ext uri="{BB962C8B-B14F-4D97-AF65-F5344CB8AC3E}">
        <p14:creationId xmlns:p14="http://schemas.microsoft.com/office/powerpoint/2010/main" val="3550898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0" y="2847434"/>
            <a:ext cx="12192001" cy="1291039"/>
            <a:chOff x="0" y="2847433"/>
            <a:chExt cx="12192000" cy="1291039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5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015674" y="3077396"/>
              <a:ext cx="295465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实验内容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062666" y="3264361"/>
              <a:ext cx="3664974" cy="461663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EXPERIMENT CONTENT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2C41571-FC5B-48B9-9879-3EE5843E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04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5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397" name="矩形 396"/>
          <p:cNvSpPr/>
          <p:nvPr/>
        </p:nvSpPr>
        <p:spPr>
          <a:xfrm>
            <a:off x="2660923" y="324999"/>
            <a:ext cx="3083592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CONTENT</a:t>
            </a: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>
                <a:spLocks/>
              </p:cNvSpPr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3F3C5B-F9CC-43F0-A5F1-3DBDD2293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E27479-D7A9-1BC3-8E99-3EAF0AB19978}"/>
              </a:ext>
            </a:extLst>
          </p:cNvPr>
          <p:cNvSpPr txBox="1">
            <a:spLocks/>
          </p:cNvSpPr>
          <p:nvPr/>
        </p:nvSpPr>
        <p:spPr bwMode="auto">
          <a:xfrm>
            <a:off x="331517" y="982887"/>
            <a:ext cx="6160118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defTabSz="685800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287338" indent="-136525" defTabSz="6858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300"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423863" indent="-136525" defTabSz="6858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561975" indent="-136525" defTabSz="6858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698500" indent="-136525" defTabSz="6858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1155700" indent="-136525" defTabSz="6858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1612900" indent="-136525" defTabSz="6858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2070100" indent="-136525" defTabSz="6858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2527300" indent="-136525" defTabSz="6858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kumimoji="1" lang="en-US" altLang="zh-CN" sz="28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5.1</a:t>
            </a:r>
            <a:r>
              <a:rPr kumimoji="1" lang="zh-CN" altLang="en-US" sz="28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用比较法验证：</a:t>
            </a:r>
          </a:p>
          <a:p>
            <a:pPr>
              <a:buNone/>
            </a:pPr>
            <a:endParaRPr kumimoji="1" lang="zh-CN" altLang="en-US" sz="28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C6F9D7E-2413-F778-2680-76BFB34794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262896"/>
              </p:ext>
            </p:extLst>
          </p:nvPr>
        </p:nvGraphicFramePr>
        <p:xfrm>
          <a:off x="3411576" y="990789"/>
          <a:ext cx="1003809" cy="465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20560" imgH="241200" progId="Equation.DSMT4">
                  <p:embed/>
                </p:oleObj>
              </mc:Choice>
              <mc:Fallback>
                <p:oleObj name="Equation" r:id="rId3" imgW="520560" imgH="24120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C6F9D7E-2413-F778-2680-76BFB34794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1576" y="990789"/>
                        <a:ext cx="1003809" cy="465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对象 19">
                <a:extLst>
                  <a:ext uri="{FF2B5EF4-FFF2-40B4-BE49-F238E27FC236}">
                    <a16:creationId xmlns:a16="http://schemas.microsoft.com/office/drawing/2014/main" id="{C29A1F3D-AAE4-B0CE-BD9E-2B8978856988}"/>
                  </a:ext>
                </a:extLst>
              </p:cNvPr>
              <p:cNvSpPr txBox="1"/>
              <p:nvPr/>
            </p:nvSpPr>
            <p:spPr>
              <a:xfrm>
                <a:off x="594808" y="1823801"/>
                <a:ext cx="10856912" cy="879475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选择扫描时基信号：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ms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相当于扫描频率为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=200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。</m:t>
                      </m:r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细心调节信号发生器的输出频率，使示波器全屏显示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个、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个。。。完整周期的波形。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0" name="对象 19">
                <a:extLst>
                  <a:ext uri="{FF2B5EF4-FFF2-40B4-BE49-F238E27FC236}">
                    <a16:creationId xmlns:a16="http://schemas.microsoft.com/office/drawing/2014/main" id="{C29A1F3D-AAE4-B0CE-BD9E-2B8978856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08" y="1823801"/>
                <a:ext cx="10856912" cy="879475"/>
              </a:xfrm>
              <a:prstGeom prst="rect">
                <a:avLst/>
              </a:prstGeom>
              <a:blipFill>
                <a:blip r:embed="rId6"/>
                <a:stretch>
                  <a:fillRect l="-3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FD4D4770-40C1-1665-01BB-CE3A34E04B12}"/>
              </a:ext>
            </a:extLst>
          </p:cNvPr>
          <p:cNvSpPr txBox="1"/>
          <p:nvPr/>
        </p:nvSpPr>
        <p:spPr>
          <a:xfrm>
            <a:off x="510407" y="5919708"/>
            <a:ext cx="10843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理解：用信号发生器检验示波器扫描时基（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时基是一个时间显示的基本单位，时间基准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）的精度，注意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的有效位数和百分误差的位数选取。</a:t>
            </a: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D8E4BC4E-DC6A-6ACA-91B7-7ED7F7441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687161"/>
              </p:ext>
            </p:extLst>
          </p:nvPr>
        </p:nvGraphicFramePr>
        <p:xfrm>
          <a:off x="715394" y="2994404"/>
          <a:ext cx="1119901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240">
                  <a:extLst>
                    <a:ext uri="{9D8B030D-6E8A-4147-A177-3AD203B41FA5}">
                      <a16:colId xmlns:a16="http://schemas.microsoft.com/office/drawing/2014/main" val="1059792289"/>
                    </a:ext>
                  </a:extLst>
                </a:gridCol>
                <a:gridCol w="2173310">
                  <a:extLst>
                    <a:ext uri="{9D8B030D-6E8A-4147-A177-3AD203B41FA5}">
                      <a16:colId xmlns:a16="http://schemas.microsoft.com/office/drawing/2014/main" val="551619171"/>
                    </a:ext>
                  </a:extLst>
                </a:gridCol>
                <a:gridCol w="1188029">
                  <a:extLst>
                    <a:ext uri="{9D8B030D-6E8A-4147-A177-3AD203B41FA5}">
                      <a16:colId xmlns:a16="http://schemas.microsoft.com/office/drawing/2014/main" val="2364830963"/>
                    </a:ext>
                  </a:extLst>
                </a:gridCol>
                <a:gridCol w="1599859">
                  <a:extLst>
                    <a:ext uri="{9D8B030D-6E8A-4147-A177-3AD203B41FA5}">
                      <a16:colId xmlns:a16="http://schemas.microsoft.com/office/drawing/2014/main" val="432536700"/>
                    </a:ext>
                  </a:extLst>
                </a:gridCol>
                <a:gridCol w="1599859">
                  <a:extLst>
                    <a:ext uri="{9D8B030D-6E8A-4147-A177-3AD203B41FA5}">
                      <a16:colId xmlns:a16="http://schemas.microsoft.com/office/drawing/2014/main" val="120821064"/>
                    </a:ext>
                  </a:extLst>
                </a:gridCol>
                <a:gridCol w="1599859">
                  <a:extLst>
                    <a:ext uri="{9D8B030D-6E8A-4147-A177-3AD203B41FA5}">
                      <a16:colId xmlns:a16="http://schemas.microsoft.com/office/drawing/2014/main" val="3694485823"/>
                    </a:ext>
                  </a:extLst>
                </a:gridCol>
                <a:gridCol w="1599859">
                  <a:extLst>
                    <a:ext uri="{9D8B030D-6E8A-4147-A177-3AD203B41FA5}">
                      <a16:colId xmlns:a16="http://schemas.microsoft.com/office/drawing/2014/main" val="2666924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波形个数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774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i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测量</a:t>
                      </a:r>
                      <a:r>
                        <a:rPr lang="en-US" altLang="zh-CN" i="1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altLang="zh-CN" i="0" baseline="-25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 </a:t>
                      </a:r>
                      <a:r>
                        <a:rPr lang="en-US" altLang="zh-CN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(Hz)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（调节并记录至最小单位为小数点后一位（</a:t>
                      </a:r>
                      <a:r>
                        <a:rPr lang="en-US" altLang="zh-CN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0.1HZ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）即可）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706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i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计算</a:t>
                      </a:r>
                      <a:r>
                        <a:rPr lang="en-US" altLang="zh-CN" i="1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altLang="zh-CN" i="0" baseline="-25000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i="0" baseline="-25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(Hz)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281772"/>
                  </a:ext>
                </a:extLst>
              </a:tr>
            </a:tbl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C8EEEFBB-4428-A3A2-08C9-6F61A1FF39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710616"/>
              </p:ext>
            </p:extLst>
          </p:nvPr>
        </p:nvGraphicFramePr>
        <p:xfrm>
          <a:off x="3343564" y="4844953"/>
          <a:ext cx="5359401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577960" imgH="457200" progId="Equation.DSMT4">
                  <p:embed/>
                </p:oleObj>
              </mc:Choice>
              <mc:Fallback>
                <p:oleObj name="Equation" r:id="rId7" imgW="2577960" imgH="45720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C8EEEFBB-4428-A3A2-08C9-6F61A1FF39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3564" y="4844953"/>
                        <a:ext cx="5359401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CFD1C239-DDEF-8BA7-ABD7-F88BB69F8385}"/>
              </a:ext>
            </a:extLst>
          </p:cNvPr>
          <p:cNvSpPr txBox="1"/>
          <p:nvPr/>
        </p:nvSpPr>
        <p:spPr>
          <a:xfrm>
            <a:off x="8518234" y="2742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041955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2E02583-C607-4E31-9971-D89F72C7CCC8}"/>
              </a:ext>
            </a:extLst>
          </p:cNvPr>
          <p:cNvSpPr txBox="1"/>
          <p:nvPr/>
        </p:nvSpPr>
        <p:spPr>
          <a:xfrm>
            <a:off x="478623" y="936197"/>
            <a:ext cx="6779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5.2</a:t>
            </a:r>
            <a:r>
              <a:rPr kumimoji="1" lang="zh-CN" altLang="en-US" sz="2800" b="1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用李萨如图测量未知信号的频率</a:t>
            </a:r>
            <a:endParaRPr kumimoji="1" lang="en-US" altLang="zh-CN" sz="2800" b="1" dirty="0">
              <a:solidFill>
                <a:prstClr val="black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993246-E1BA-4F18-82FE-3C710E9482A2}"/>
              </a:ext>
            </a:extLst>
          </p:cNvPr>
          <p:cNvSpPr txBox="1"/>
          <p:nvPr/>
        </p:nvSpPr>
        <p:spPr>
          <a:xfrm>
            <a:off x="535790" y="1496931"/>
            <a:ext cx="109974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用信号发生器背后一根待测信号线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约为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50Hz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，输入示波器“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CH2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”通道，作为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轴；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、用信号发生器的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CH1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输出信号作为已知频率信号，输入示波器“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CH1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”通道，作为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轴信号；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示波器调节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X-Y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模式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，调节信号发生器的输出频率</a:t>
            </a:r>
            <a:r>
              <a:rPr lang="en-US" altLang="zh-CN" sz="200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，仔细调节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调到三位小数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直到出现稳定的李萨如图形，画出图形，并按比例得到相应的</a:t>
            </a:r>
            <a:r>
              <a:rPr lang="en-US" altLang="zh-CN" sz="200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B9F31272-4EC3-4E6C-90F9-83B33C8D3D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3216708"/>
                  </p:ext>
                </p:extLst>
              </p:nvPr>
            </p:nvGraphicFramePr>
            <p:xfrm>
              <a:off x="682535" y="3509199"/>
              <a:ext cx="8137550" cy="30750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0016">
                      <a:extLst>
                        <a:ext uri="{9D8B030D-6E8A-4147-A177-3AD203B41FA5}">
                          <a16:colId xmlns:a16="http://schemas.microsoft.com/office/drawing/2014/main" val="257738496"/>
                        </a:ext>
                      </a:extLst>
                    </a:gridCol>
                    <a:gridCol w="994509">
                      <a:extLst>
                        <a:ext uri="{9D8B030D-6E8A-4147-A177-3AD203B41FA5}">
                          <a16:colId xmlns:a16="http://schemas.microsoft.com/office/drawing/2014/main" val="2859417989"/>
                        </a:ext>
                      </a:extLst>
                    </a:gridCol>
                    <a:gridCol w="1053289">
                      <a:extLst>
                        <a:ext uri="{9D8B030D-6E8A-4147-A177-3AD203B41FA5}">
                          <a16:colId xmlns:a16="http://schemas.microsoft.com/office/drawing/2014/main" val="3567372528"/>
                        </a:ext>
                      </a:extLst>
                    </a:gridCol>
                    <a:gridCol w="1139272">
                      <a:extLst>
                        <a:ext uri="{9D8B030D-6E8A-4147-A177-3AD203B41FA5}">
                          <a16:colId xmlns:a16="http://schemas.microsoft.com/office/drawing/2014/main" val="294928039"/>
                        </a:ext>
                      </a:extLst>
                    </a:gridCol>
                    <a:gridCol w="1067620">
                      <a:extLst>
                        <a:ext uri="{9D8B030D-6E8A-4147-A177-3AD203B41FA5}">
                          <a16:colId xmlns:a16="http://schemas.microsoft.com/office/drawing/2014/main" val="1852324061"/>
                        </a:ext>
                      </a:extLst>
                    </a:gridCol>
                    <a:gridCol w="1131818">
                      <a:extLst>
                        <a:ext uri="{9D8B030D-6E8A-4147-A177-3AD203B41FA5}">
                          <a16:colId xmlns:a16="http://schemas.microsoft.com/office/drawing/2014/main" val="1262871120"/>
                        </a:ext>
                      </a:extLst>
                    </a:gridCol>
                    <a:gridCol w="1191026">
                      <a:extLst>
                        <a:ext uri="{9D8B030D-6E8A-4147-A177-3AD203B41FA5}">
                          <a16:colId xmlns:a16="http://schemas.microsoft.com/office/drawing/2014/main" val="3781338897"/>
                        </a:ext>
                      </a:extLst>
                    </a:gridCol>
                  </a:tblGrid>
                  <a:tr h="3287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r>
                            <a:rPr lang="en-US" altLang="zh-CN" i="0" baseline="-25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</a:t>
                          </a:r>
                          <a:r>
                            <a:rPr lang="zh-CN" altLang="en-US" i="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：</a:t>
                          </a:r>
                          <a:r>
                            <a:rPr lang="en-US" altLang="zh-CN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r>
                            <a:rPr lang="en-US" altLang="zh-CN" i="1" baseline="-25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n-US" altLang="zh-CN" i="0" baseline="-25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1:1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1:2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1:3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2:1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3:1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2:3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42948804"/>
                      </a:ext>
                    </a:extLst>
                  </a:tr>
                  <a:tr h="5758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图形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68932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i="0" baseline="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垂直交点数 </a:t>
                          </a:r>
                          <a:r>
                            <a:rPr lang="en-US" altLang="zh-CN" b="1" i="1" baseline="0" dirty="0" err="1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en-US" altLang="zh-CN" b="1" i="0" baseline="-25000" dirty="0" err="1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en-US" altLang="zh-CN" b="1" i="0" baseline="-2500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017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 b="1" i="0" baseline="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水平交点数 </a:t>
                          </a:r>
                          <a:r>
                            <a:rPr lang="en-US" altLang="zh-CN" sz="1900" b="1" i="1" baseline="0" dirty="0" err="1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en-US" altLang="zh-CN" b="1" i="0" baseline="-25000" dirty="0" err="1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en-US" altLang="zh-CN" b="1" i="0" baseline="-2500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89380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 i="1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i="1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f</a:t>
                          </a:r>
                          <a:r>
                            <a:rPr lang="en-US" altLang="zh-CN" i="1" baseline="-2500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n-US" altLang="zh-CN" i="0" baseline="-2500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zh-CN" altLang="en-US" sz="1800" i="0" baseline="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（</a:t>
                          </a:r>
                          <a:r>
                            <a:rPr lang="en-US" altLang="zh-CN" sz="1800" i="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Hz</a:t>
                          </a:r>
                          <a:r>
                            <a:rPr lang="zh-CN" altLang="en-US" sz="1800" i="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）</a:t>
                          </a:r>
                          <a:endParaRPr lang="zh-CN" altLang="en-US" i="0" dirty="0"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43159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i="1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800" i="1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f</a:t>
                          </a:r>
                          <a:r>
                            <a:rPr lang="en-US" altLang="zh-CN" sz="1800" i="1" baseline="-2500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en-US" altLang="zh-CN" sz="1800" i="0" baseline="-2500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zh-CN" altLang="en-US" sz="1800" i="0" baseline="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（</a:t>
                          </a:r>
                          <a:r>
                            <a:rPr lang="en-US" altLang="zh-CN" sz="1800" i="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Hz</a:t>
                          </a:r>
                          <a:r>
                            <a:rPr lang="zh-CN" altLang="en-US" sz="1800" i="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）</a:t>
                          </a:r>
                          <a:endParaRPr lang="zh-CN" altLang="en-US" sz="1800" i="0" dirty="0"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93168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i="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结论</a:t>
                          </a: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16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ctrlP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 m:alnAt="23"/>
                                    </m:r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r>
                            <a:rPr lang="zh-CN" altLang="en-US" sz="1600" u="sng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</a:t>
                          </a:r>
                          <a:r>
                            <a:rPr lang="zh-CN" altLang="en-US" sz="160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−50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𝐻𝑧</m:t>
                                    </m:r>
                                  </m:num>
                                  <m:den>
                                    <m: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50 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𝐻𝑧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30042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B9F31272-4EC3-4E6C-90F9-83B33C8D3D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3216708"/>
                  </p:ext>
                </p:extLst>
              </p:nvPr>
            </p:nvGraphicFramePr>
            <p:xfrm>
              <a:off x="682535" y="3509199"/>
              <a:ext cx="8137550" cy="30750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0016">
                      <a:extLst>
                        <a:ext uri="{9D8B030D-6E8A-4147-A177-3AD203B41FA5}">
                          <a16:colId xmlns:a16="http://schemas.microsoft.com/office/drawing/2014/main" val="257738496"/>
                        </a:ext>
                      </a:extLst>
                    </a:gridCol>
                    <a:gridCol w="994509">
                      <a:extLst>
                        <a:ext uri="{9D8B030D-6E8A-4147-A177-3AD203B41FA5}">
                          <a16:colId xmlns:a16="http://schemas.microsoft.com/office/drawing/2014/main" val="2859417989"/>
                        </a:ext>
                      </a:extLst>
                    </a:gridCol>
                    <a:gridCol w="1053289">
                      <a:extLst>
                        <a:ext uri="{9D8B030D-6E8A-4147-A177-3AD203B41FA5}">
                          <a16:colId xmlns:a16="http://schemas.microsoft.com/office/drawing/2014/main" val="3567372528"/>
                        </a:ext>
                      </a:extLst>
                    </a:gridCol>
                    <a:gridCol w="1139272">
                      <a:extLst>
                        <a:ext uri="{9D8B030D-6E8A-4147-A177-3AD203B41FA5}">
                          <a16:colId xmlns:a16="http://schemas.microsoft.com/office/drawing/2014/main" val="294928039"/>
                        </a:ext>
                      </a:extLst>
                    </a:gridCol>
                    <a:gridCol w="1067620">
                      <a:extLst>
                        <a:ext uri="{9D8B030D-6E8A-4147-A177-3AD203B41FA5}">
                          <a16:colId xmlns:a16="http://schemas.microsoft.com/office/drawing/2014/main" val="1852324061"/>
                        </a:ext>
                      </a:extLst>
                    </a:gridCol>
                    <a:gridCol w="1131818">
                      <a:extLst>
                        <a:ext uri="{9D8B030D-6E8A-4147-A177-3AD203B41FA5}">
                          <a16:colId xmlns:a16="http://schemas.microsoft.com/office/drawing/2014/main" val="1262871120"/>
                        </a:ext>
                      </a:extLst>
                    </a:gridCol>
                    <a:gridCol w="1191026">
                      <a:extLst>
                        <a:ext uri="{9D8B030D-6E8A-4147-A177-3AD203B41FA5}">
                          <a16:colId xmlns:a16="http://schemas.microsoft.com/office/drawing/2014/main" val="3781338897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r>
                            <a:rPr lang="en-US" altLang="zh-CN" i="0" baseline="-25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</a:t>
                          </a:r>
                          <a:r>
                            <a:rPr lang="zh-CN" altLang="en-US" i="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：</a:t>
                          </a:r>
                          <a:r>
                            <a:rPr lang="en-US" altLang="zh-CN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r>
                            <a:rPr lang="en-US" altLang="zh-CN" i="1" baseline="-25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n-US" altLang="zh-CN" i="0" baseline="-25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1:1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1:2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1:3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2:1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3:1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2:3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42948804"/>
                      </a:ext>
                    </a:extLst>
                  </a:tr>
                  <a:tr h="5758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图形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6893292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i="0" baseline="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垂直交点</a:t>
                          </a:r>
                          <a:r>
                            <a:rPr lang="zh-CN" altLang="en-US" sz="1600" b="1" i="0" baseline="0" dirty="0" smtClean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 </a:t>
                          </a:r>
                          <a:r>
                            <a:rPr lang="en-US" altLang="zh-CN" b="1" i="1" baseline="0" dirty="0" err="1" smtClean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en-US" altLang="zh-CN" b="1" i="0" baseline="-25000" dirty="0" err="1" smtClean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en-US" altLang="zh-CN" b="1" i="0" baseline="-25000" dirty="0" smtClean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01705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 b="1" i="0" baseline="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水平交点</a:t>
                          </a:r>
                          <a:r>
                            <a:rPr lang="zh-CN" altLang="en-US" sz="1600" b="1" i="0" baseline="0" dirty="0" smtClean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 </a:t>
                          </a:r>
                          <a:r>
                            <a:rPr lang="en-US" altLang="zh-CN" sz="1900" b="1" i="1" baseline="0" dirty="0" err="1" smtClean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en-US" altLang="zh-CN" b="1" i="0" baseline="-25000" dirty="0" err="1" smtClean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en-US" altLang="zh-CN" b="1" i="0" baseline="-25000" dirty="0" smtClean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8938086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 i="1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i="1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f</a:t>
                          </a:r>
                          <a:r>
                            <a:rPr lang="en-US" altLang="zh-CN" i="1" baseline="-2500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n-US" altLang="zh-CN" i="0" baseline="-2500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zh-CN" altLang="en-US" sz="1800" i="0" baseline="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（</a:t>
                          </a:r>
                          <a:r>
                            <a:rPr lang="en-US" altLang="zh-CN" sz="1800" i="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Hz</a:t>
                          </a:r>
                          <a:r>
                            <a:rPr lang="zh-CN" altLang="en-US" sz="1800" i="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）</a:t>
                          </a:r>
                          <a:endParaRPr lang="zh-CN" altLang="en-US" i="0" dirty="0"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4315950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i="1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1800" i="1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f</a:t>
                          </a:r>
                          <a:r>
                            <a:rPr lang="en-US" altLang="zh-CN" sz="1800" i="1" baseline="-2500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en-US" altLang="zh-CN" sz="1800" i="0" baseline="-2500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zh-CN" altLang="en-US" sz="1800" i="0" baseline="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（</a:t>
                          </a:r>
                          <a:r>
                            <a:rPr lang="en-US" altLang="zh-CN" sz="1800" i="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Hz</a:t>
                          </a:r>
                          <a:r>
                            <a:rPr lang="zh-CN" altLang="en-US" sz="1800" i="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）</a:t>
                          </a:r>
                          <a:endParaRPr lang="zh-CN" altLang="en-US" sz="1800" i="0" dirty="0"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93168250"/>
                      </a:ext>
                    </a:extLst>
                  </a:tr>
                  <a:tr h="5941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i="0" dirty="0" smtClean="0"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结论</a:t>
                          </a:r>
                          <a:endParaRPr lang="zh-CN" altLang="en-US" sz="1800" i="0" dirty="0"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9140" t="-421429" r="-107457" b="-744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40036" t="-421429" r="-898" b="-744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30042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145219-7FD4-4231-91E5-7E976773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7638" y="6481040"/>
            <a:ext cx="2743200" cy="365125"/>
          </a:xfrm>
        </p:spPr>
        <p:txBody>
          <a:bodyPr/>
          <a:lstStyle/>
          <a:p>
            <a:fld id="{D459FEBF-AC71-4656-A920-65DEEE39B699}" type="slidenum">
              <a:rPr lang="zh-CN" altLang="en-US" smtClean="0"/>
              <a:t>23</a:t>
            </a:fld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4F22CA6-30C8-420A-ABD7-3DC408847B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886605"/>
              </p:ext>
            </p:extLst>
          </p:nvPr>
        </p:nvGraphicFramePr>
        <p:xfrm>
          <a:off x="9332818" y="3097761"/>
          <a:ext cx="1687711" cy="1073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98400" imgH="444240" progId="Equation.DSMT4">
                  <p:embed/>
                </p:oleObj>
              </mc:Choice>
              <mc:Fallback>
                <p:oleObj name="Equation" r:id="rId5" imgW="698400" imgH="44424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04F22CA6-30C8-420A-ABD7-3DC408847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32818" y="3097761"/>
                        <a:ext cx="1687711" cy="10739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9116071" y="4253146"/>
                <a:ext cx="2121204" cy="1036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071" y="4253146"/>
                <a:ext cx="2121204" cy="10363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8897196" y="5509651"/>
                <a:ext cx="2558956" cy="7612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−50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𝐻𝑧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50 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𝐻𝑧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196" y="5509651"/>
                <a:ext cx="2558956" cy="7612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5</a:t>
            </a:r>
            <a:endParaRPr lang="zh-CN" altLang="en-US" sz="3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232566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5973175" y="4052050"/>
            <a:ext cx="5260562" cy="255666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354E47-9C29-4F09-9186-E4EC58659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99" y="4039433"/>
            <a:ext cx="5297750" cy="2513530"/>
          </a:xfrm>
          <a:prstGeom prst="rect">
            <a:avLst/>
          </a:prstGeom>
          <a:ln>
            <a:noFill/>
          </a:ln>
        </p:spPr>
      </p:pic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40B08B2-9BF8-4DE9-8C36-159BF60FD8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935711"/>
              </p:ext>
            </p:extLst>
          </p:nvPr>
        </p:nvGraphicFramePr>
        <p:xfrm>
          <a:off x="4560246" y="2810175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A40B08B2-9BF8-4DE9-8C36-159BF60FD8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60246" y="2810175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组合 25"/>
          <p:cNvGrpSpPr/>
          <p:nvPr/>
        </p:nvGrpSpPr>
        <p:grpSpPr>
          <a:xfrm>
            <a:off x="6332851" y="1642381"/>
            <a:ext cx="3930955" cy="2290155"/>
            <a:chOff x="6190712" y="1491250"/>
            <a:chExt cx="3930955" cy="229015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C8D0D2E-D272-4396-A2DF-A163716EA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0953" y="1491250"/>
              <a:ext cx="3900714" cy="1469719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6151528-A7C3-4BC3-BA95-356EEB273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90712" y="2956090"/>
              <a:ext cx="3930955" cy="825315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7CB3897E-1BCC-471B-BAA5-F5B5EDB1C5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0953" y="4463039"/>
            <a:ext cx="4432759" cy="16151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72270EB-DF65-4F6A-BDBC-DD69BA76DD91}"/>
              </a:ext>
            </a:extLst>
          </p:cNvPr>
          <p:cNvSpPr txBox="1"/>
          <p:nvPr/>
        </p:nvSpPr>
        <p:spPr>
          <a:xfrm>
            <a:off x="10412760" y="1919458"/>
            <a:ext cx="1641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输入信号</a:t>
            </a:r>
            <a:r>
              <a:rPr lang="en-US" altLang="zh-CN" dirty="0"/>
              <a:t>ch1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096C15-4C14-41F6-BF76-0948A19D51D5}"/>
              </a:ext>
            </a:extLst>
          </p:cNvPr>
          <p:cNvSpPr txBox="1"/>
          <p:nvPr/>
        </p:nvSpPr>
        <p:spPr>
          <a:xfrm>
            <a:off x="10412760" y="3105927"/>
            <a:ext cx="1427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输出信号</a:t>
            </a:r>
            <a:r>
              <a:rPr lang="en-US" altLang="zh-CN" dirty="0"/>
              <a:t>ch2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170FB4-697E-4FA4-ABC4-BB34CF50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FEBF-AC71-4656-A920-65DEEE39B699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915705" y="4131610"/>
            <a:ext cx="336823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双踪示波器同时显示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ch1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ch2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5</a:t>
            </a:r>
            <a:endParaRPr lang="zh-CN" altLang="en-US" sz="3600" dirty="0"/>
          </a:p>
        </p:txBody>
      </p:sp>
      <p:sp>
        <p:nvSpPr>
          <p:cNvPr id="23" name="文本框 22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2E02583-C607-4E31-9971-D89F72C7CCC8}"/>
              </a:ext>
            </a:extLst>
          </p:cNvPr>
          <p:cNvSpPr txBox="1"/>
          <p:nvPr/>
        </p:nvSpPr>
        <p:spPr>
          <a:xfrm>
            <a:off x="136418" y="790490"/>
            <a:ext cx="6779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5.3</a:t>
            </a:r>
            <a:r>
              <a:rPr kumimoji="1" lang="zh-CN" altLang="en-US" sz="2800" b="1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二极管导通电压测量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999860" y="4898008"/>
            <a:ext cx="68480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en-US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导通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3ECFAE6-8BCC-5783-3346-01B2974E63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69738" y="1626223"/>
            <a:ext cx="2913455" cy="2235689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6623" y="1552209"/>
            <a:ext cx="2224207" cy="2261341"/>
            <a:chOff x="-30607" y="2019580"/>
            <a:chExt cx="2343501" cy="2261341"/>
          </a:xfrm>
        </p:grpSpPr>
        <p:sp>
          <p:nvSpPr>
            <p:cNvPr id="5" name="右箭头 4"/>
            <p:cNvSpPr/>
            <p:nvPr/>
          </p:nvSpPr>
          <p:spPr>
            <a:xfrm>
              <a:off x="0" y="2019580"/>
              <a:ext cx="2312894" cy="2261341"/>
            </a:xfrm>
            <a:prstGeom prst="rightArrow">
              <a:avLst>
                <a:gd name="adj1" fmla="val 50000"/>
                <a:gd name="adj2" fmla="val 317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-30607" y="2791867"/>
              <a:ext cx="23313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信号发生器</a:t>
              </a:r>
              <a:r>
                <a:rPr lang="en-US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2kHz</a:t>
              </a:r>
              <a:r>
                <a:rPr lang="zh-CN" altLang="en-US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lang="en-US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5V </a:t>
              </a:r>
              <a:r>
                <a:rPr lang="zh-CN" altLang="en-US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正弦交流信号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CN" altLang="en-US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同时接示波器的</a:t>
              </a:r>
              <a:r>
                <a:rPr lang="en-US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ch1</a:t>
              </a:r>
              <a:endPara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560246" y="1616500"/>
            <a:ext cx="1307476" cy="2197050"/>
            <a:chOff x="3003331" y="2367695"/>
            <a:chExt cx="1307476" cy="1689843"/>
          </a:xfrm>
        </p:grpSpPr>
        <p:sp>
          <p:nvSpPr>
            <p:cNvPr id="21" name="右箭头 20"/>
            <p:cNvSpPr/>
            <p:nvPr/>
          </p:nvSpPr>
          <p:spPr>
            <a:xfrm>
              <a:off x="3088310" y="2367695"/>
              <a:ext cx="1222497" cy="1689843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003331" y="2936969"/>
              <a:ext cx="1205170" cy="6771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接示波器</a:t>
              </a: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ch2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bject 2">
                <a:extLst>
                  <a:ext uri="{FF2B5EF4-FFF2-40B4-BE49-F238E27FC236}">
                    <a16:creationId xmlns:a16="http://schemas.microsoft.com/office/drawing/2014/main" id="{8A3EBAAB-0DE2-25FE-F476-1424F6117B32}"/>
                  </a:ext>
                </a:extLst>
              </p:cNvPr>
              <p:cNvSpPr txBox="1"/>
              <p:nvPr/>
            </p:nvSpPr>
            <p:spPr bwMode="auto">
              <a:xfrm>
                <a:off x="7246198" y="5830441"/>
                <a:ext cx="3000889" cy="7747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导通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8" name="Object 2">
                <a:extLst>
                  <a:ext uri="{FF2B5EF4-FFF2-40B4-BE49-F238E27FC236}">
                    <a16:creationId xmlns:a16="http://schemas.microsoft.com/office/drawing/2014/main" id="{8A3EBAAB-0DE2-25FE-F476-1424F6117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6198" y="5830441"/>
                <a:ext cx="3000889" cy="7747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119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E4398D-CA32-4096-978B-301F9BE8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20" y="284271"/>
            <a:ext cx="9515475" cy="47625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1CB412-9753-490A-8CB3-00D7A44D1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FEBF-AC71-4656-A920-65DEEE39B699}" type="slidenum">
              <a:rPr lang="zh-CN" altLang="en-US" smtClean="0"/>
              <a:t>25</a:t>
            </a:fld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CEACCBA-68B5-43DF-A9F0-27371C46010A}"/>
              </a:ext>
            </a:extLst>
          </p:cNvPr>
          <p:cNvCxnSpPr/>
          <p:nvPr/>
        </p:nvCxnSpPr>
        <p:spPr>
          <a:xfrm>
            <a:off x="477078" y="2981739"/>
            <a:ext cx="225287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8BB9E4B-E89C-4695-A089-8D8E1CC920D2}"/>
              </a:ext>
            </a:extLst>
          </p:cNvPr>
          <p:cNvCxnSpPr/>
          <p:nvPr/>
        </p:nvCxnSpPr>
        <p:spPr>
          <a:xfrm flipH="1">
            <a:off x="477078" y="3465443"/>
            <a:ext cx="253116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2BE43F7-C431-450E-804A-8B6C07BBA521}"/>
              </a:ext>
            </a:extLst>
          </p:cNvPr>
          <p:cNvCxnSpPr/>
          <p:nvPr/>
        </p:nvCxnSpPr>
        <p:spPr>
          <a:xfrm flipH="1">
            <a:off x="901148" y="1378227"/>
            <a:ext cx="22131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C160D29-C142-4A4D-9035-9A66428532A6}"/>
              </a:ext>
            </a:extLst>
          </p:cNvPr>
          <p:cNvCxnSpPr/>
          <p:nvPr/>
        </p:nvCxnSpPr>
        <p:spPr>
          <a:xfrm flipH="1">
            <a:off x="914400" y="2849217"/>
            <a:ext cx="219986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E7C600F9-6050-4E10-A654-FC0D51CFF2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4787" y="1758300"/>
          <a:ext cx="1032721" cy="560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44240" imgH="241200" progId="Equation.DSMT4">
                  <p:embed/>
                </p:oleObj>
              </mc:Choice>
              <mc:Fallback>
                <p:oleObj name="Equation" r:id="rId3" imgW="444240" imgH="24120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E7C600F9-6050-4E10-A654-FC0D51CFF2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787" y="1758300"/>
                        <a:ext cx="1032721" cy="5608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17DF1D5-5E99-40F1-A868-FC75C1416606}"/>
              </a:ext>
            </a:extLst>
          </p:cNvPr>
          <p:cNvCxnSpPr/>
          <p:nvPr/>
        </p:nvCxnSpPr>
        <p:spPr>
          <a:xfrm>
            <a:off x="11476383" y="55083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620C180-3191-4565-9E94-341BBD6AA666}"/>
              </a:ext>
            </a:extLst>
          </p:cNvPr>
          <p:cNvCxnSpPr/>
          <p:nvPr/>
        </p:nvCxnSpPr>
        <p:spPr>
          <a:xfrm flipV="1">
            <a:off x="1417508" y="1378227"/>
            <a:ext cx="0" cy="14709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E8592B99-FD76-401F-98A1-B54925C0DB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3474" y="2981739"/>
          <a:ext cx="762845" cy="483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80880" imgH="241200" progId="Equation.DSMT4">
                  <p:embed/>
                </p:oleObj>
              </mc:Choice>
              <mc:Fallback>
                <p:oleObj name="Equation" r:id="rId5" imgW="380880" imgH="24120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E8592B99-FD76-401F-98A1-B54925C0DB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3474" y="2981739"/>
                        <a:ext cx="762845" cy="4837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42967FD-CCDD-48B1-A1C3-616378C23D6A}"/>
              </a:ext>
            </a:extLst>
          </p:cNvPr>
          <p:cNvCxnSpPr/>
          <p:nvPr/>
        </p:nvCxnSpPr>
        <p:spPr>
          <a:xfrm flipV="1">
            <a:off x="1116319" y="2981739"/>
            <a:ext cx="0" cy="44726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157173" y="5383322"/>
            <a:ext cx="4732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用两种方法分别读出两个电压，并计算</a:t>
            </a:r>
            <a:r>
              <a:rPr lang="en-US" altLang="zh-CN" b="1" dirty="0"/>
              <a:t>U</a:t>
            </a:r>
            <a:r>
              <a:rPr lang="zh-CN" altLang="en-US" b="1" baseline="-25000" dirty="0"/>
              <a:t>导通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0CDA63C-956A-45F3-8F0C-947FD9AE8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227358"/>
              </p:ext>
            </p:extLst>
          </p:nvPr>
        </p:nvGraphicFramePr>
        <p:xfrm>
          <a:off x="1212479" y="5279881"/>
          <a:ext cx="5763423" cy="1407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122">
                  <a:extLst>
                    <a:ext uri="{9D8B030D-6E8A-4147-A177-3AD203B41FA5}">
                      <a16:colId xmlns:a16="http://schemas.microsoft.com/office/drawing/2014/main" val="2562202407"/>
                    </a:ext>
                  </a:extLst>
                </a:gridCol>
                <a:gridCol w="2095350">
                  <a:extLst>
                    <a:ext uri="{9D8B030D-6E8A-4147-A177-3AD203B41FA5}">
                      <a16:colId xmlns:a16="http://schemas.microsoft.com/office/drawing/2014/main" val="790108153"/>
                    </a:ext>
                  </a:extLst>
                </a:gridCol>
                <a:gridCol w="2631951">
                  <a:extLst>
                    <a:ext uri="{9D8B030D-6E8A-4147-A177-3AD203B41FA5}">
                      <a16:colId xmlns:a16="http://schemas.microsoft.com/office/drawing/2014/main" val="2688606463"/>
                    </a:ext>
                  </a:extLst>
                </a:gridCol>
              </a:tblGrid>
              <a:tr h="430122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光标法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直读法（</a:t>
                      </a:r>
                      <a:r>
                        <a:rPr lang="en-US" altLang="zh-CN" sz="1800" i="1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</a:t>
                      </a:r>
                      <a:r>
                        <a:rPr lang="en-US" altLang="zh-CN" sz="1800" u="sng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   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7085990"/>
                  </a:ext>
                </a:extLst>
              </a:tr>
              <a:tr h="4887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lang="en-US" altLang="zh-CN" sz="2000" baseline="-25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1p-p</a:t>
                      </a:r>
                      <a:endParaRPr lang="zh-CN" altLang="en-US" sz="2000" baseline="-25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（了解即可）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671967"/>
                  </a:ext>
                </a:extLst>
              </a:tr>
              <a:tr h="4887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lang="en-US" altLang="zh-CN" sz="2000" baseline="-25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2p</a:t>
                      </a:r>
                      <a:endParaRPr lang="zh-CN" altLang="en-US" sz="2000" baseline="-25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3294303"/>
                  </a:ext>
                </a:extLst>
              </a:tr>
            </a:tbl>
          </a:graphicData>
        </a:graphic>
      </p:graphicFrame>
      <p:sp>
        <p:nvSpPr>
          <p:cNvPr id="8" name="椭圆 7"/>
          <p:cNvSpPr/>
          <p:nvPr/>
        </p:nvSpPr>
        <p:spPr>
          <a:xfrm>
            <a:off x="6817352" y="2290718"/>
            <a:ext cx="497848" cy="5300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092658" y="2319132"/>
            <a:ext cx="497848" cy="5300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7066276" y="1962348"/>
            <a:ext cx="181794" cy="3602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7887312" y="1962348"/>
            <a:ext cx="374834" cy="382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547215" y="1719570"/>
            <a:ext cx="2063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两个信号同时显示在</a:t>
            </a:r>
            <a:r>
              <a:rPr lang="en-US" altLang="zh-CN" sz="1400" dirty="0">
                <a:solidFill>
                  <a:srgbClr val="FF0000"/>
                </a:solidFill>
              </a:rPr>
              <a:t>y</a:t>
            </a:r>
            <a:r>
              <a:rPr lang="zh-CN" altLang="en-US" sz="1400" dirty="0">
                <a:solidFill>
                  <a:srgbClr val="FF0000"/>
                </a:solidFill>
              </a:rPr>
              <a:t>轴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2">
                <a:extLst>
                  <a:ext uri="{FF2B5EF4-FFF2-40B4-BE49-F238E27FC236}">
                    <a16:creationId xmlns:a16="http://schemas.microsoft.com/office/drawing/2014/main" id="{14DF3003-33A0-19B0-976C-B135AB2AC895}"/>
                  </a:ext>
                </a:extLst>
              </p:cNvPr>
              <p:cNvSpPr txBox="1"/>
              <p:nvPr/>
            </p:nvSpPr>
            <p:spPr bwMode="auto">
              <a:xfrm>
                <a:off x="8092658" y="5650469"/>
                <a:ext cx="3000889" cy="7747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导通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" name="Object 2">
                <a:extLst>
                  <a:ext uri="{FF2B5EF4-FFF2-40B4-BE49-F238E27FC236}">
                    <a16:creationId xmlns:a16="http://schemas.microsoft.com/office/drawing/2014/main" id="{14DF3003-33A0-19B0-976C-B135AB2AC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92658" y="5650469"/>
                <a:ext cx="3000889" cy="7747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93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B081B80-8B59-0A87-063F-3E6E3FBE3F1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46960" y="1456118"/>
            <a:ext cx="2556510" cy="2247265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100ACA3-EBBD-4D8D-B4D2-1B0B27F744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857509"/>
              </p:ext>
            </p:extLst>
          </p:nvPr>
        </p:nvGraphicFramePr>
        <p:xfrm>
          <a:off x="7588209" y="4895395"/>
          <a:ext cx="2393991" cy="989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2200" imgH="393480" progId="Equation.DSMT4">
                  <p:embed/>
                </p:oleObj>
              </mc:Choice>
              <mc:Fallback>
                <p:oleObj name="Equation" r:id="rId4" imgW="952200" imgH="3934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B100ACA3-EBBD-4D8D-B4D2-1B0B27F744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8209" y="4895395"/>
                        <a:ext cx="2393991" cy="989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42E6D3A8-CFA1-41E2-AD7D-BED6D50003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48" b="2798"/>
          <a:stretch/>
        </p:blipFill>
        <p:spPr>
          <a:xfrm>
            <a:off x="6434809" y="1988409"/>
            <a:ext cx="4614716" cy="2697095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76315AF-3C44-4D0D-ACBD-10DE3D3F64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4120" imgH="177480" progId="Equation.DSMT4">
                  <p:embed/>
                </p:oleObj>
              </mc:Choice>
              <mc:Fallback>
                <p:oleObj name="Equation" r:id="rId7" imgW="114120" imgH="17748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776315AF-3C44-4D0D-ACBD-10DE3D3F6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EF9805E-82B0-4CEC-A6B6-63EB5A5C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FEBF-AC71-4656-A920-65DEEE39B699}" type="slidenum">
              <a:rPr lang="zh-CN" altLang="en-US" smtClean="0"/>
              <a:t>26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4A58651-CE42-4D9F-B184-2EBCAD35FBCA}"/>
                  </a:ext>
                </a:extLst>
              </p:cNvPr>
              <p:cNvSpPr txBox="1"/>
              <p:nvPr/>
            </p:nvSpPr>
            <p:spPr>
              <a:xfrm>
                <a:off x="6656765" y="1078614"/>
                <a:ext cx="3709694" cy="67569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𝐶𝑅</m:t>
                          </m:r>
                        </m:den>
                      </m:f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4A58651-CE42-4D9F-B184-2EBCAD35F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765" y="1078614"/>
                <a:ext cx="3709694" cy="6756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02E02583-C607-4E31-9971-D89F72C7CCC8}"/>
              </a:ext>
            </a:extLst>
          </p:cNvPr>
          <p:cNvSpPr txBox="1"/>
          <p:nvPr/>
        </p:nvSpPr>
        <p:spPr>
          <a:xfrm>
            <a:off x="453164" y="840417"/>
            <a:ext cx="6779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5.2</a:t>
            </a:r>
            <a:r>
              <a:rPr kumimoji="1" lang="zh-CN" altLang="en-US" sz="2800" b="1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2800" b="1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RC</a:t>
            </a:r>
            <a:r>
              <a:rPr kumimoji="1" lang="zh-CN" altLang="en-US" sz="2800" b="1" dirty="0">
                <a:solidFill>
                  <a:prstClr val="black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电路的相位差测量</a:t>
            </a:r>
          </a:p>
        </p:txBody>
      </p:sp>
      <p:sp>
        <p:nvSpPr>
          <p:cNvPr id="15" name="矩形 14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5</a:t>
            </a:r>
            <a:endParaRPr lang="zh-CN" altLang="en-US" sz="3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788524" y="1580238"/>
            <a:ext cx="1307476" cy="2197050"/>
            <a:chOff x="3003331" y="2367695"/>
            <a:chExt cx="1307476" cy="1689843"/>
          </a:xfrm>
        </p:grpSpPr>
        <p:sp>
          <p:nvSpPr>
            <p:cNvPr id="19" name="右箭头 18"/>
            <p:cNvSpPr/>
            <p:nvPr/>
          </p:nvSpPr>
          <p:spPr>
            <a:xfrm>
              <a:off x="3088310" y="2367695"/>
              <a:ext cx="1222497" cy="1689843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3003331" y="2936969"/>
              <a:ext cx="1205170" cy="6771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接示波器</a:t>
              </a: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ch2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78623" y="1515947"/>
            <a:ext cx="2224207" cy="2261341"/>
            <a:chOff x="-30607" y="2019580"/>
            <a:chExt cx="2343501" cy="2261341"/>
          </a:xfrm>
        </p:grpSpPr>
        <p:sp>
          <p:nvSpPr>
            <p:cNvPr id="22" name="右箭头 21"/>
            <p:cNvSpPr/>
            <p:nvPr/>
          </p:nvSpPr>
          <p:spPr>
            <a:xfrm>
              <a:off x="0" y="2019580"/>
              <a:ext cx="2312894" cy="2261341"/>
            </a:xfrm>
            <a:prstGeom prst="rightArrow">
              <a:avLst>
                <a:gd name="adj1" fmla="val 50000"/>
                <a:gd name="adj2" fmla="val 317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-30607" y="2791867"/>
              <a:ext cx="23313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信号发生器</a:t>
              </a:r>
              <a:r>
                <a:rPr lang="en-US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2kHz</a:t>
              </a:r>
              <a:r>
                <a:rPr lang="zh-CN" altLang="en-US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lang="en-US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5V </a:t>
              </a:r>
              <a:r>
                <a:rPr lang="zh-CN" altLang="en-US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正弦交流信号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CN" altLang="en-US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同时接示波器的</a:t>
              </a:r>
              <a:r>
                <a:rPr lang="en-US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ch1</a:t>
              </a:r>
              <a:endPara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32383" y="3703383"/>
            <a:ext cx="4558726" cy="3001020"/>
            <a:chOff x="386128" y="3720457"/>
            <a:chExt cx="4558726" cy="300102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60BF54D-A5D9-4075-A7F7-5C320CC62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31646" y="3900825"/>
              <a:ext cx="3513208" cy="249877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3354E47-9C29-4F09-9186-E4EC58659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83471"/>
            <a:stretch/>
          </p:blipFill>
          <p:spPr>
            <a:xfrm>
              <a:off x="386128" y="3720457"/>
              <a:ext cx="1045518" cy="300102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95382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74BA7A-E676-41F3-8842-4C144158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81" y="417132"/>
            <a:ext cx="6987932" cy="5610922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334D7B-ACDC-4A14-BD35-81201850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FEBF-AC71-4656-A920-65DEEE39B699}" type="slidenum">
              <a:rPr lang="zh-CN" altLang="en-US" smtClean="0"/>
              <a:t>27</a:t>
            </a:fld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6784C1E-53D6-44C0-887D-BE079B6D032D}"/>
              </a:ext>
            </a:extLst>
          </p:cNvPr>
          <p:cNvCxnSpPr/>
          <p:nvPr/>
        </p:nvCxnSpPr>
        <p:spPr>
          <a:xfrm>
            <a:off x="3220279" y="5353878"/>
            <a:ext cx="0" cy="10024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CDFF2BF-5E2A-4D57-810A-6A028FEEAF78}"/>
              </a:ext>
            </a:extLst>
          </p:cNvPr>
          <p:cNvCxnSpPr/>
          <p:nvPr/>
        </p:nvCxnSpPr>
        <p:spPr>
          <a:xfrm>
            <a:off x="5791200" y="5287617"/>
            <a:ext cx="0" cy="106873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BA1014A-A96B-4FED-8E8C-85A20259B5D3}"/>
              </a:ext>
            </a:extLst>
          </p:cNvPr>
          <p:cNvCxnSpPr>
            <a:cxnSpLocks/>
          </p:cNvCxnSpPr>
          <p:nvPr/>
        </p:nvCxnSpPr>
        <p:spPr>
          <a:xfrm>
            <a:off x="4412974" y="1351722"/>
            <a:ext cx="0" cy="18022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5B91D12-C647-43DD-85A8-E4D5A0E69B4D}"/>
              </a:ext>
            </a:extLst>
          </p:cNvPr>
          <p:cNvCxnSpPr>
            <a:cxnSpLocks/>
          </p:cNvCxnSpPr>
          <p:nvPr/>
        </p:nvCxnSpPr>
        <p:spPr>
          <a:xfrm flipV="1">
            <a:off x="4929809" y="1351724"/>
            <a:ext cx="0" cy="18022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F2214EA-B1E9-43DE-A961-FBAF84E555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3705" y="1351722"/>
          <a:ext cx="41751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40" imgH="177480" progId="Equation.DSMT4">
                  <p:embed/>
                </p:oleObj>
              </mc:Choice>
              <mc:Fallback>
                <p:oleObj name="Equation" r:id="rId3" imgW="190440" imgH="17748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F2214EA-B1E9-43DE-A961-FBAF84E555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3705" y="1351722"/>
                        <a:ext cx="417513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0026985-E6A5-4449-A744-FEE01284607B}"/>
              </a:ext>
            </a:extLst>
          </p:cNvPr>
          <p:cNvCxnSpPr/>
          <p:nvPr/>
        </p:nvCxnSpPr>
        <p:spPr>
          <a:xfrm>
            <a:off x="4412974" y="1914939"/>
            <a:ext cx="51683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1FC7858-462C-45C3-A5DB-30EE5D4994E8}"/>
              </a:ext>
            </a:extLst>
          </p:cNvPr>
          <p:cNvCxnSpPr/>
          <p:nvPr/>
        </p:nvCxnSpPr>
        <p:spPr>
          <a:xfrm>
            <a:off x="3220279" y="5821983"/>
            <a:ext cx="257092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A752A8F-9226-43AB-9AEF-F78FEB164455}"/>
              </a:ext>
            </a:extLst>
          </p:cNvPr>
          <p:cNvSpPr txBox="1"/>
          <p:nvPr/>
        </p:nvSpPr>
        <p:spPr>
          <a:xfrm>
            <a:off x="4185600" y="5766444"/>
            <a:ext cx="71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sz="2800" b="1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F193F30F-C9A5-4429-A0A1-F7FB328CF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609145"/>
              </p:ext>
            </p:extLst>
          </p:nvPr>
        </p:nvGraphicFramePr>
        <p:xfrm>
          <a:off x="7704012" y="1838498"/>
          <a:ext cx="4272987" cy="1200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646">
                  <a:extLst>
                    <a:ext uri="{9D8B030D-6E8A-4147-A177-3AD203B41FA5}">
                      <a16:colId xmlns:a16="http://schemas.microsoft.com/office/drawing/2014/main" val="1999710229"/>
                    </a:ext>
                  </a:extLst>
                </a:gridCol>
                <a:gridCol w="1623486">
                  <a:extLst>
                    <a:ext uri="{9D8B030D-6E8A-4147-A177-3AD203B41FA5}">
                      <a16:colId xmlns:a16="http://schemas.microsoft.com/office/drawing/2014/main" val="1343553971"/>
                    </a:ext>
                  </a:extLst>
                </a:gridCol>
                <a:gridCol w="542422">
                  <a:extLst>
                    <a:ext uri="{9D8B030D-6E8A-4147-A177-3AD203B41FA5}">
                      <a16:colId xmlns:a16="http://schemas.microsoft.com/office/drawing/2014/main" val="3079283851"/>
                    </a:ext>
                  </a:extLst>
                </a:gridCol>
                <a:gridCol w="1517433">
                  <a:extLst>
                    <a:ext uri="{9D8B030D-6E8A-4147-A177-3AD203B41FA5}">
                      <a16:colId xmlns:a16="http://schemas.microsoft.com/office/drawing/2014/main" val="1428860986"/>
                    </a:ext>
                  </a:extLst>
                </a:gridCol>
              </a:tblGrid>
              <a:tr h="400110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光标法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i="0" dirty="0"/>
                        <a:t>直读法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565777"/>
                  </a:ext>
                </a:extLst>
              </a:tr>
              <a:tr h="400110">
                <a:tc>
                  <a:txBody>
                    <a:bodyPr/>
                    <a:lstStyle/>
                    <a:p>
                      <a:r>
                        <a:rPr lang="zh-CN" altLang="en-US" dirty="0">
                          <a:sym typeface="Symbol" panose="05050102010706020507" pitchFamily="18" charset="2"/>
                        </a:rPr>
                        <a:t></a:t>
                      </a:r>
                      <a:r>
                        <a:rPr lang="en-US" altLang="zh-CN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t</a:t>
                      </a:r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ym typeface="Symbol" panose="05050102010706020507" pitchFamily="18" charset="2"/>
                        </a:rPr>
                        <a:t></a:t>
                      </a:r>
                      <a:r>
                        <a:rPr lang="en-US" altLang="zh-CN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x</a:t>
                      </a:r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（了解即可）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88392"/>
                  </a:ext>
                </a:extLst>
              </a:tr>
              <a:tr h="400110">
                <a:tc>
                  <a:txBody>
                    <a:bodyPr/>
                    <a:lstStyle/>
                    <a:p>
                      <a:r>
                        <a:rPr lang="en-US" altLang="zh-CN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02646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4">
                <a:extLst>
                  <a:ext uri="{FF2B5EF4-FFF2-40B4-BE49-F238E27FC236}">
                    <a16:creationId xmlns:a16="http://schemas.microsoft.com/office/drawing/2014/main" id="{4CD875D1-14C8-8AB5-9929-3123039B7135}"/>
                  </a:ext>
                </a:extLst>
              </p:cNvPr>
              <p:cNvSpPr txBox="1"/>
              <p:nvPr/>
            </p:nvSpPr>
            <p:spPr bwMode="auto">
              <a:xfrm>
                <a:off x="8610600" y="3429000"/>
                <a:ext cx="2318689" cy="668311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×36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altLang="zh-CN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Object 4">
                <a:extLst>
                  <a:ext uri="{FF2B5EF4-FFF2-40B4-BE49-F238E27FC236}">
                    <a16:creationId xmlns:a16="http://schemas.microsoft.com/office/drawing/2014/main" id="{4CD875D1-14C8-8AB5-9929-3123039B7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10600" y="3429000"/>
                <a:ext cx="2318689" cy="668311"/>
              </a:xfrm>
              <a:prstGeom prst="rect">
                <a:avLst/>
              </a:prstGeom>
              <a:blipFill>
                <a:blip r:embed="rId5"/>
                <a:stretch>
                  <a:fillRect l="-2186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CEE8A55-252F-5B71-D606-9F0B578DED21}"/>
                  </a:ext>
                </a:extLst>
              </p:cNvPr>
              <p:cNvSpPr txBox="1"/>
              <p:nvPr/>
            </p:nvSpPr>
            <p:spPr>
              <a:xfrm>
                <a:off x="8570199" y="4537042"/>
                <a:ext cx="2636180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×36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CEE8A55-252F-5B71-D606-9F0B578DE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199" y="4537042"/>
                <a:ext cx="2636180" cy="783804"/>
              </a:xfrm>
              <a:prstGeom prst="rect">
                <a:avLst/>
              </a:prstGeom>
              <a:blipFill>
                <a:blip r:embed="rId6"/>
                <a:stretch>
                  <a:fillRect l="-1435"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307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0" y="2847434"/>
            <a:ext cx="12192001" cy="1291039"/>
            <a:chOff x="0" y="2847433"/>
            <a:chExt cx="12192000" cy="1291039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6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015674" y="3077396"/>
              <a:ext cx="2262154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思考题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7124357" y="3262061"/>
              <a:ext cx="1741050" cy="461663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+mj-ea"/>
                  <a:cs typeface="Times New Roman" panose="02020603050405020304" pitchFamily="18" charset="0"/>
                </a:rPr>
                <a:t>EXERCISES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EABD08-E30A-403F-A0F2-54C09AF08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86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6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507136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思考题</a:t>
            </a:r>
          </a:p>
        </p:txBody>
      </p:sp>
      <p:sp>
        <p:nvSpPr>
          <p:cNvPr id="397" name="矩形 396"/>
          <p:cNvSpPr/>
          <p:nvPr/>
        </p:nvSpPr>
        <p:spPr>
          <a:xfrm>
            <a:off x="2541269" y="283979"/>
            <a:ext cx="1478730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ea"/>
                <a:cs typeface="Times New Roman" panose="02020603050405020304" pitchFamily="18" charset="0"/>
              </a:rPr>
              <a:t>EXERCISES</a:t>
            </a: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>
                <a:spLocks/>
              </p:cNvSpPr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3F3C5B-F9CC-43F0-A5F1-3DBDD2293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D4D4770-40C1-1665-01BB-CE3A34E04B12}"/>
              </a:ext>
            </a:extLst>
          </p:cNvPr>
          <p:cNvSpPr txBox="1"/>
          <p:nvPr/>
        </p:nvSpPr>
        <p:spPr>
          <a:xfrm>
            <a:off x="610713" y="1412128"/>
            <a:ext cx="10843393" cy="4539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示波器的主要结构与各部分的作用是什么？示波器为什么能显示被测信号的波形？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在观察李萨如图形时为什么总是不断的来回翻动，翻动的快慢是受哪种因素所影响？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切实理解示波器同步的概念，如果发生波形左移或右移时应该如何调整才能使其稳定下来？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FD1C239-DDEF-8BA7-ABD7-F88BB69F8385}"/>
              </a:ext>
            </a:extLst>
          </p:cNvPr>
          <p:cNvSpPr txBox="1"/>
          <p:nvPr/>
        </p:nvSpPr>
        <p:spPr>
          <a:xfrm>
            <a:off x="8518234" y="2742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877437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0" y="2847434"/>
            <a:ext cx="12192001" cy="1291039"/>
            <a:chOff x="0" y="2847433"/>
            <a:chExt cx="12192000" cy="1291039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1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015674" y="3077396"/>
              <a:ext cx="295465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实验背景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4519676" y="3264361"/>
              <a:ext cx="4549576" cy="461663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EXPERIMENT BACKGROUNDS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0FEE5B-C1E9-4025-A5F9-8DA56630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683619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4743572" y="2334007"/>
            <a:ext cx="2441690" cy="144654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8800" dirty="0">
                <a:ln w="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  <p:cxnSp>
        <p:nvCxnSpPr>
          <p:cNvPr id="54" name="直接连接符 53"/>
          <p:cNvCxnSpPr/>
          <p:nvPr/>
        </p:nvCxnSpPr>
        <p:spPr>
          <a:xfrm flipV="1">
            <a:off x="4230668" y="3853601"/>
            <a:ext cx="3660629" cy="432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-8551" y="5623749"/>
            <a:ext cx="12192000" cy="12342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60"/>
          <p:cNvGrpSpPr/>
          <p:nvPr/>
        </p:nvGrpSpPr>
        <p:grpSpPr>
          <a:xfrm rot="16200000">
            <a:off x="11436485" y="6057840"/>
            <a:ext cx="1271471" cy="363349"/>
            <a:chOff x="6507038" y="462977"/>
            <a:chExt cx="2430800" cy="471379"/>
          </a:xfrm>
        </p:grpSpPr>
        <p:grpSp>
          <p:nvGrpSpPr>
            <p:cNvPr id="74" name="组合 61"/>
            <p:cNvGrpSpPr/>
            <p:nvPr/>
          </p:nvGrpSpPr>
          <p:grpSpPr>
            <a:xfrm flipV="1">
              <a:off x="6507038" y="462977"/>
              <a:ext cx="1917435" cy="471379"/>
              <a:chOff x="810775" y="1533962"/>
              <a:chExt cx="7782374" cy="1913206"/>
            </a:xfrm>
          </p:grpSpPr>
          <p:sp>
            <p:nvSpPr>
              <p:cNvPr id="76" name="圆角矩形 75"/>
              <p:cNvSpPr/>
              <p:nvPr/>
            </p:nvSpPr>
            <p:spPr>
              <a:xfrm>
                <a:off x="2848247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81077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圆角矩形 77"/>
              <p:cNvSpPr/>
              <p:nvPr/>
            </p:nvSpPr>
            <p:spPr>
              <a:xfrm>
                <a:off x="684875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圆角矩形 78"/>
              <p:cNvSpPr/>
              <p:nvPr/>
            </p:nvSpPr>
            <p:spPr>
              <a:xfrm>
                <a:off x="4811283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5" name="圆角矩形 74"/>
            <p:cNvSpPr/>
            <p:nvPr/>
          </p:nvSpPr>
          <p:spPr>
            <a:xfrm flipV="1">
              <a:off x="8508051" y="462977"/>
              <a:ext cx="429787" cy="471379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403710" y="5713686"/>
            <a:ext cx="10034254" cy="101565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LISTENING </a:t>
            </a:r>
            <a:endParaRPr lang="zh-CN" altLang="en-US" sz="6000" dirty="0">
              <a:solidFill>
                <a:schemeClr val="bg1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1" name="圆角矩形 80"/>
          <p:cNvSpPr/>
          <p:nvPr/>
        </p:nvSpPr>
        <p:spPr>
          <a:xfrm rot="16200000" flipV="1">
            <a:off x="10447003" y="5586366"/>
            <a:ext cx="1282079" cy="130015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82" name="Freeform 96"/>
          <p:cNvSpPr>
            <a:spLocks/>
          </p:cNvSpPr>
          <p:nvPr/>
        </p:nvSpPr>
        <p:spPr bwMode="auto">
          <a:xfrm>
            <a:off x="10716633" y="5878142"/>
            <a:ext cx="742823" cy="716604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AA4B7DF-59FA-42F9-A36B-0D2848B4D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494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45" name="文本框 44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实验背景</a:t>
            </a:r>
          </a:p>
        </p:txBody>
      </p:sp>
      <p:sp>
        <p:nvSpPr>
          <p:cNvPr id="46" name="矩形 45"/>
          <p:cNvSpPr/>
          <p:nvPr/>
        </p:nvSpPr>
        <p:spPr>
          <a:xfrm>
            <a:off x="2380204" y="324999"/>
            <a:ext cx="3645029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 BACKGROUNDS</a:t>
            </a:r>
          </a:p>
        </p:txBody>
      </p:sp>
      <p:grpSp>
        <p:nvGrpSpPr>
          <p:cNvPr id="43" name="组 42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50" name="组 4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54" name="圆角矩形 53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52" name="圆角矩形 51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Freeform 96"/>
              <p:cNvSpPr>
                <a:spLocks/>
              </p:cNvSpPr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12" name="AutoShape 2" descr="https://timgsa.baidu.com/timg?image&amp;quality=80&amp;size=b9999_10000&amp;sec=1555591435233&amp;di=3b938dc0d6caaa0601a59eed1669c242&amp;imgtype=0&amp;src=http%3A%2F%2Fimg009.hc360.cn%2Fm2%2FM04%2F6A%2FD9%2FwKhQcVQ_0A2EM2O0AAAAAJE9nEE32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500F5A-9E23-40FF-839B-8D40EAC2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4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70D32CD-A1BB-25CB-F555-A24E2C7603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682" y="824223"/>
            <a:ext cx="3684235" cy="274253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CDC9A65-F672-2B99-01F2-2B3A26FEE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6" y="1131487"/>
            <a:ext cx="3454906" cy="229751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79EAC2C-9E4F-CE37-85F2-91AF81FFB2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4204528"/>
            <a:ext cx="3586948" cy="168797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8FE1E3D-9B64-4874-BE0C-87EB1D9593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643" y="3958831"/>
            <a:ext cx="3623804" cy="217591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FA631820-FC99-FF6F-20F0-2DD291F9EBB3}"/>
              </a:ext>
            </a:extLst>
          </p:cNvPr>
          <p:cNvSpPr/>
          <p:nvPr/>
        </p:nvSpPr>
        <p:spPr>
          <a:xfrm>
            <a:off x="1052985" y="3429000"/>
            <a:ext cx="2422458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Hospitalier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 Ondograph</a:t>
            </a: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波形记录器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74F04A9-891D-7EF5-3E5A-9B8A2D348141}"/>
              </a:ext>
            </a:extLst>
          </p:cNvPr>
          <p:cNvSpPr/>
          <p:nvPr/>
        </p:nvSpPr>
        <p:spPr>
          <a:xfrm>
            <a:off x="515472" y="5971631"/>
            <a:ext cx="402065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ART-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Analog Real Time Oscilloscopes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CF84603-3B74-1F3C-8BD9-9F63A654B05C}"/>
              </a:ext>
            </a:extLst>
          </p:cNvPr>
          <p:cNvSpPr/>
          <p:nvPr/>
        </p:nvSpPr>
        <p:spPr>
          <a:xfrm>
            <a:off x="7805588" y="6174463"/>
            <a:ext cx="364555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DSO-Digital Storage Oscilloscopes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DC7DDBF-044F-8E7C-5460-1AB5D92CED2A}"/>
              </a:ext>
            </a:extLst>
          </p:cNvPr>
          <p:cNvSpPr/>
          <p:nvPr/>
        </p:nvSpPr>
        <p:spPr>
          <a:xfrm>
            <a:off x="7707787" y="3566760"/>
            <a:ext cx="40433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CRT 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Cathode Ray Tube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）示波器，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1950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63A3DBC-2D5A-A7E1-F351-E9FA32432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154" y="1249392"/>
            <a:ext cx="3274764" cy="372424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ECD8527D-7ECA-303F-F8DC-56C98A22F632}"/>
              </a:ext>
            </a:extLst>
          </p:cNvPr>
          <p:cNvSpPr/>
          <p:nvPr/>
        </p:nvSpPr>
        <p:spPr>
          <a:xfrm>
            <a:off x="4459603" y="5010789"/>
            <a:ext cx="2855269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（</a:t>
            </a:r>
            <a:r>
              <a:rPr lang="en-US" altLang="zh-CN" b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Braun KF,1850-1918</a:t>
            </a:r>
            <a:r>
              <a:rPr lang="zh-CN" altLang="zh-CN" b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Helvetica" panose="020B0604020202020204" pitchFamily="34" charset="0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F447674-F284-00B8-16E4-ADE7462ED509}"/>
              </a:ext>
            </a:extLst>
          </p:cNvPr>
          <p:cNvSpPr/>
          <p:nvPr/>
        </p:nvSpPr>
        <p:spPr>
          <a:xfrm>
            <a:off x="4629873" y="5417278"/>
            <a:ext cx="285526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诺贝尔奖获得者、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德国物理学家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K.F.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布劳恩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114838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0" y="2847434"/>
            <a:ext cx="12192001" cy="1291039"/>
            <a:chOff x="0" y="2847433"/>
            <a:chExt cx="12192000" cy="1291039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2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015674" y="3077396"/>
              <a:ext cx="295465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实验目的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139124" y="3264361"/>
              <a:ext cx="3775132" cy="461663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EXPERIMENT OBJECTIVE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D8B706-5031-427D-AB40-8FA1E740C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53834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-5665" y="1663363"/>
            <a:ext cx="12197665" cy="4383821"/>
          </a:xfrm>
          <a:prstGeom prst="roundRect">
            <a:avLst>
              <a:gd name="adj" fmla="val 0"/>
            </a:avLst>
          </a:prstGeom>
          <a:solidFill>
            <a:schemeClr val="accent5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</a:rPr>
              <a:t>从物理学角度了解示波器的结构和工作原理，了解示波器的扫描原理。</a:t>
            </a:r>
            <a:endParaRPr lang="en-US" altLang="zh-CN" sz="24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</a:rPr>
              <a:t>熟悉示波器面板旋钮的功能，掌握示波器的调节和使用方法。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</a:rPr>
              <a:t>学习用示波器观察信号波形，并测量其幅度大小、周期（或频率）、相位。</a:t>
            </a:r>
            <a:endParaRPr lang="en-US" altLang="zh-CN" sz="24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</a:rPr>
              <a:t>掌握用李萨如图形测量正弦信号频率的原理和方法。</a:t>
            </a:r>
            <a:endParaRPr lang="en-US" altLang="zh-CN" sz="24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实验目的</a:t>
            </a:r>
          </a:p>
        </p:txBody>
      </p:sp>
      <p:sp>
        <p:nvSpPr>
          <p:cNvPr id="397" name="矩形 396"/>
          <p:cNvSpPr/>
          <p:nvPr/>
        </p:nvSpPr>
        <p:spPr>
          <a:xfrm>
            <a:off x="2615814" y="324999"/>
            <a:ext cx="3173809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OBJECTIVE</a:t>
            </a: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>
                <a:spLocks/>
              </p:cNvSpPr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3" name="矩形 20483">
            <a:extLst>
              <a:ext uri="{FF2B5EF4-FFF2-40B4-BE49-F238E27FC236}">
                <a16:creationId xmlns:a16="http://schemas.microsoft.com/office/drawing/2014/main" id="{F77227EB-C73C-8255-6EB0-3DA9601C3C60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016500" y="2794000"/>
            <a:ext cx="2762250" cy="4762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000" kern="1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/>
                  </a:outerShdw>
                </a:effectLst>
                <a:latin typeface="SimSun" panose="02010600030101010101" pitchFamily="2" charset="-122"/>
              </a:rPr>
              <a:t>  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787D690-4167-4747-8595-7EEA8029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33532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0" y="2847434"/>
            <a:ext cx="12192001" cy="1291039"/>
            <a:chOff x="0" y="2847433"/>
            <a:chExt cx="12192000" cy="1291039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3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015674" y="3077396"/>
              <a:ext cx="295465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实验原理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173029" y="3264361"/>
              <a:ext cx="3821620" cy="461663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EXPERIMENT  PRINCIPLE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97D5CA9-1B07-43D3-B747-53B273A69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95968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493438A-4D46-488C-8D25-527200604AD8}"/>
              </a:ext>
            </a:extLst>
          </p:cNvPr>
          <p:cNvSpPr/>
          <p:nvPr/>
        </p:nvSpPr>
        <p:spPr>
          <a:xfrm>
            <a:off x="809457" y="1295344"/>
            <a:ext cx="106894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ea typeface="宋体" panose="02010600030101010101" pitchFamily="2" charset="-122"/>
              </a:rPr>
              <a:t>示波器能 将振荡信号以波形（正弦波、 方波、锯齿波）显示在荧光屏上。它由</a:t>
            </a:r>
            <a:r>
              <a:rPr lang="zh-CN" altLang="en-US" sz="2800" dirty="0">
                <a:solidFill>
                  <a:srgbClr val="FF0000"/>
                </a:solidFill>
                <a:ea typeface="宋体" panose="02010600030101010101" pitchFamily="2" charset="-122"/>
              </a:rPr>
              <a:t>示波管、 放大器（包括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X </a:t>
            </a:r>
            <a:r>
              <a:rPr lang="zh-CN" altLang="en-US" sz="2800" dirty="0">
                <a:solidFill>
                  <a:srgbClr val="FF0000"/>
                </a:solidFill>
                <a:ea typeface="宋体" panose="02010600030101010101" pitchFamily="2" charset="-122"/>
              </a:rPr>
              <a:t>轴放大和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Y </a:t>
            </a:r>
            <a:r>
              <a:rPr lang="zh-CN" altLang="en-US" sz="2800" dirty="0">
                <a:solidFill>
                  <a:srgbClr val="FF0000"/>
                </a:solidFill>
                <a:ea typeface="宋体" panose="02010600030101010101" pitchFamily="2" charset="-122"/>
              </a:rPr>
              <a:t>轴 放大）、扫描与触发同步系统 和电源</a:t>
            </a:r>
            <a:r>
              <a:rPr lang="zh-CN" altLang="en-US" sz="2800" dirty="0">
                <a:ea typeface="宋体" panose="02010600030101010101" pitchFamily="2" charset="-122"/>
              </a:rPr>
              <a:t>四个基本部分组成。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83824A-2E31-46AA-BBB0-787377064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3" y="2688241"/>
            <a:ext cx="7855781" cy="4033236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150E76-48B2-44AC-8215-DF2B993AC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FEBF-AC71-4656-A920-65DEEE39B699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A76C4F2-8A26-3602-E3F5-59024E502BF7}"/>
              </a:ext>
            </a:extLst>
          </p:cNvPr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394">
            <a:extLst>
              <a:ext uri="{FF2B5EF4-FFF2-40B4-BE49-F238E27FC236}">
                <a16:creationId xmlns:a16="http://schemas.microsoft.com/office/drawing/2014/main" id="{37C93075-5D58-EC10-7933-A2E83D1D3F74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1C6C80-F053-E0CE-B71D-C6F61F5B0ED9}"/>
              </a:ext>
            </a:extLst>
          </p:cNvPr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E00E84F-1D4E-3C02-8E67-3B985E200DF5}"/>
              </a:ext>
            </a:extLst>
          </p:cNvPr>
          <p:cNvSpPr txBox="1">
            <a:spLocks/>
          </p:cNvSpPr>
          <p:nvPr/>
        </p:nvSpPr>
        <p:spPr bwMode="auto">
          <a:xfrm>
            <a:off x="206175" y="825981"/>
            <a:ext cx="6160118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defTabSz="685800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287338" indent="-136525" defTabSz="6858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300"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423863" indent="-136525" defTabSz="6858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561975" indent="-136525" defTabSz="6858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698500" indent="-136525" defTabSz="6858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1155700" indent="-136525" defTabSz="6858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1612900" indent="-136525" defTabSz="6858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2070100" indent="-136525" defTabSz="6858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2527300" indent="-136525" defTabSz="6858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kumimoji="1" lang="en-US" altLang="zh-CN" sz="28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3.1</a:t>
            </a:r>
            <a:r>
              <a:rPr kumimoji="1" lang="zh-CN" altLang="en-US" sz="28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示波器原理</a:t>
            </a:r>
          </a:p>
        </p:txBody>
      </p:sp>
    </p:spTree>
    <p:extLst>
      <p:ext uri="{BB962C8B-B14F-4D97-AF65-F5344CB8AC3E}">
        <p14:creationId xmlns:p14="http://schemas.microsoft.com/office/powerpoint/2010/main" val="3483192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61614A4-6107-42EE-B891-018D042EFD9F}"/>
              </a:ext>
            </a:extLst>
          </p:cNvPr>
          <p:cNvSpPr txBox="1"/>
          <p:nvPr/>
        </p:nvSpPr>
        <p:spPr>
          <a:xfrm>
            <a:off x="372861" y="257452"/>
            <a:ext cx="1023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信号周期为扫描周期的整数倍时，例如信号周期等于扫描周期时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3BCC7E-F8E1-4AE1-A010-2D5567384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FEBF-AC71-4656-A920-65DEEE39B699}" type="slidenum">
              <a:rPr lang="zh-CN" altLang="en-US" smtClean="0"/>
              <a:t>9</a:t>
            </a:fld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7BFC08B-E09B-1839-5F99-87B2840661F8}"/>
              </a:ext>
            </a:extLst>
          </p:cNvPr>
          <p:cNvGrpSpPr/>
          <p:nvPr/>
        </p:nvGrpSpPr>
        <p:grpSpPr>
          <a:xfrm>
            <a:off x="121098" y="940866"/>
            <a:ext cx="9753600" cy="5659682"/>
            <a:chOff x="944058" y="879230"/>
            <a:chExt cx="9753600" cy="565968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BD7B777-1C36-4DBF-8F3A-D75BAC96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058" y="928687"/>
              <a:ext cx="9753600" cy="5610225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2951766" y="879230"/>
              <a:ext cx="1552010" cy="1529862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969350" y="2623038"/>
              <a:ext cx="1552010" cy="1529862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B3725DFA-4D85-6C6C-7D37-FE7A4B98E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6" t="10990" r="6392" b="16500"/>
          <a:stretch/>
        </p:blipFill>
        <p:spPr>
          <a:xfrm>
            <a:off x="9533179" y="1346965"/>
            <a:ext cx="1309412" cy="11237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41739" y="3291206"/>
            <a:ext cx="3029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/>
              <a:t>屏幕</a:t>
            </a:r>
            <a:r>
              <a:rPr lang="en-US" altLang="zh-CN" sz="1800" b="1" dirty="0"/>
              <a:t>x</a:t>
            </a:r>
            <a:r>
              <a:rPr lang="zh-CN" altLang="en-US" sz="1800" b="1" dirty="0"/>
              <a:t>方向上显示的</a:t>
            </a:r>
            <a:r>
              <a:rPr lang="en-US" altLang="zh-CN" sz="1800" b="1" dirty="0"/>
              <a:t>10</a:t>
            </a:r>
            <a:r>
              <a:rPr lang="zh-CN" altLang="en-US" sz="1800" b="1" dirty="0"/>
              <a:t>格（</a:t>
            </a:r>
            <a:r>
              <a:rPr lang="en-US" altLang="zh-CN" sz="1800" b="1" dirty="0"/>
              <a:t>10cm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algn="ctr"/>
            <a:r>
              <a:rPr lang="zh-CN" altLang="en-US" sz="1800" b="1" dirty="0"/>
              <a:t>为锯齿波周期时间</a:t>
            </a:r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25427514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20245</TotalTime>
  <Words>1805</Words>
  <Application>Microsoft Macintosh PowerPoint</Application>
  <PresentationFormat>宽屏</PresentationFormat>
  <Paragraphs>304</Paragraphs>
  <Slides>30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宋体</vt:lpstr>
      <vt:lpstr>宋体</vt:lpstr>
      <vt:lpstr>微软雅黑</vt:lpstr>
      <vt:lpstr>楷体</vt:lpstr>
      <vt:lpstr>等线</vt:lpstr>
      <vt:lpstr>黑体</vt:lpstr>
      <vt:lpstr>Arial</vt:lpstr>
      <vt:lpstr>Calibri</vt:lpstr>
      <vt:lpstr>Cambria Math</vt:lpstr>
      <vt:lpstr>Century Gothic</vt:lpstr>
      <vt:lpstr>Eras Light ITC</vt:lpstr>
      <vt:lpstr>Segoe UI Semilight</vt:lpstr>
      <vt:lpstr>Times New Roman</vt:lpstr>
      <vt:lpstr>Wingdings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Microsoft Office User</cp:lastModifiedBy>
  <cp:revision>877</cp:revision>
  <dcterms:created xsi:type="dcterms:W3CDTF">2015-04-07T16:28:23Z</dcterms:created>
  <dcterms:modified xsi:type="dcterms:W3CDTF">2025-07-08T03:08:57Z</dcterms:modified>
  <cp:category/>
</cp:coreProperties>
</file>